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41" r:id="rId2"/>
    <p:sldId id="351" r:id="rId3"/>
    <p:sldId id="352" r:id="rId4"/>
    <p:sldId id="340" r:id="rId5"/>
    <p:sldId id="347" r:id="rId6"/>
    <p:sldId id="343" r:id="rId7"/>
    <p:sldId id="349" r:id="rId8"/>
    <p:sldId id="270" r:id="rId9"/>
    <p:sldId id="283" r:id="rId10"/>
    <p:sldId id="320" r:id="rId11"/>
    <p:sldId id="337" r:id="rId12"/>
    <p:sldId id="338" r:id="rId13"/>
    <p:sldId id="267" r:id="rId14"/>
    <p:sldId id="280" r:id="rId15"/>
    <p:sldId id="344" r:id="rId16"/>
    <p:sldId id="345" r:id="rId17"/>
    <p:sldId id="325" r:id="rId18"/>
    <p:sldId id="350" r:id="rId19"/>
    <p:sldId id="322" r:id="rId20"/>
    <p:sldId id="262" r:id="rId21"/>
    <p:sldId id="307" r:id="rId22"/>
    <p:sldId id="308" r:id="rId23"/>
    <p:sldId id="288" r:id="rId24"/>
    <p:sldId id="332" r:id="rId25"/>
    <p:sldId id="331" r:id="rId26"/>
    <p:sldId id="264" r:id="rId27"/>
    <p:sldId id="265" r:id="rId28"/>
    <p:sldId id="290" r:id="rId29"/>
    <p:sldId id="333" r:id="rId30"/>
    <p:sldId id="334" r:id="rId31"/>
    <p:sldId id="321" r:id="rId32"/>
    <p:sldId id="348" r:id="rId33"/>
    <p:sldId id="355" r:id="rId34"/>
    <p:sldId id="353" r:id="rId35"/>
    <p:sldId id="326" r:id="rId36"/>
    <p:sldId id="304"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25174B-DFF2-41B1-8710-37910686B85C}">
          <p14:sldIdLst>
            <p14:sldId id="341"/>
            <p14:sldId id="351"/>
            <p14:sldId id="352"/>
            <p14:sldId id="340"/>
            <p14:sldId id="347"/>
            <p14:sldId id="343"/>
          </p14:sldIdLst>
        </p14:section>
        <p14:section name="Space Rivalries: USSR to China" id="{D749BA1A-08F2-4002-A104-E7DBA1B2AD9B}">
          <p14:sldIdLst>
            <p14:sldId id="349"/>
            <p14:sldId id="270"/>
            <p14:sldId id="283"/>
            <p14:sldId id="320"/>
            <p14:sldId id="337"/>
            <p14:sldId id="338"/>
            <p14:sldId id="267"/>
            <p14:sldId id="280"/>
          </p14:sldIdLst>
        </p14:section>
        <p14:section name="The Commercial Revolution" id="{D6D5E8DF-CA15-4541-B58D-F64A8CAB24BA}">
          <p14:sldIdLst>
            <p14:sldId id="344"/>
            <p14:sldId id="345"/>
            <p14:sldId id="325"/>
          </p14:sldIdLst>
        </p14:section>
        <p14:section name="Back to the Moon?" id="{22C8EF4E-3328-455A-82E7-CB3AE6029807}">
          <p14:sldIdLst>
            <p14:sldId id="350"/>
            <p14:sldId id="322"/>
            <p14:sldId id="262"/>
            <p14:sldId id="307"/>
            <p14:sldId id="308"/>
            <p14:sldId id="288"/>
            <p14:sldId id="332"/>
            <p14:sldId id="331"/>
            <p14:sldId id="264"/>
            <p14:sldId id="265"/>
            <p14:sldId id="290"/>
            <p14:sldId id="333"/>
            <p14:sldId id="334"/>
          </p14:sldIdLst>
        </p14:section>
        <p14:section name="Conclusion" id="{9291F9ED-592C-46E2-9021-C714C80EAF93}">
          <p14:sldIdLst>
            <p14:sldId id="321"/>
            <p14:sldId id="348"/>
            <p14:sldId id="355"/>
            <p14:sldId id="353"/>
            <p14:sldId id="326"/>
            <p14:sldId id="304"/>
            <p14:sldId id="2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A95"/>
    <a:srgbClr val="325994"/>
    <a:srgbClr val="345A98"/>
    <a:srgbClr val="2F538D"/>
    <a:srgbClr val="FFFF00"/>
    <a:srgbClr val="7F7F7F"/>
    <a:srgbClr val="000000"/>
    <a:srgbClr val="0D070F"/>
    <a:srgbClr val="D9D9D9"/>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7" autoAdjust="0"/>
    <p:restoredTop sz="69650" autoAdjust="0"/>
  </p:normalViewPr>
  <p:slideViewPr>
    <p:cSldViewPr snapToGrid="0">
      <p:cViewPr varScale="1">
        <p:scale>
          <a:sx n="48" d="100"/>
          <a:sy n="48" d="100"/>
        </p:scale>
        <p:origin x="1542" y="42"/>
      </p:cViewPr>
      <p:guideLst/>
    </p:cSldViewPr>
  </p:slideViewPr>
  <p:outlineViewPr>
    <p:cViewPr>
      <p:scale>
        <a:sx n="33" d="100"/>
        <a:sy n="33" d="100"/>
      </p:scale>
      <p:origin x="0" y="-4182"/>
    </p:cViewPr>
    <p:sldLst>
      <p:sld r:id="rId1" collapse="1"/>
    </p:sldLst>
  </p:outlineViewPr>
  <p:notesTextViewPr>
    <p:cViewPr>
      <p:scale>
        <a:sx n="3" d="2"/>
        <a:sy n="3" d="2"/>
      </p:scale>
      <p:origin x="0" y="-2514"/>
    </p:cViewPr>
  </p:notesTextViewPr>
  <p:sorterViewPr>
    <p:cViewPr varScale="1">
      <p:scale>
        <a:sx n="100" d="100"/>
        <a:sy n="100" d="100"/>
      </p:scale>
      <p:origin x="0" y="-6432"/>
    </p:cViewPr>
  </p:sorterViewPr>
  <p:notesViewPr>
    <p:cSldViewPr snapToGrid="0">
      <p:cViewPr>
        <p:scale>
          <a:sx n="196" d="100"/>
          <a:sy n="196" d="100"/>
        </p:scale>
        <p:origin x="-180" y="-52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_rels/viewProps.xml.rels><?xml version="1.0" encoding="UTF-8" standalone="yes"?>
<Relationships xmlns="http://schemas.openxmlformats.org/package/2006/relationships"><Relationship Id="rId1"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41D558-B4BB-49B0-A302-CEF71D408F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B964AB6-2BF5-4F12-93EB-EC3A5A4D7573}">
      <dgm:prSet custT="1"/>
      <dgm:spPr/>
      <dgm:t>
        <a:bodyPr/>
        <a:lstStyle/>
        <a:p>
          <a:r>
            <a:rPr lang="en-NZ" sz="3200" dirty="0"/>
            <a:t>Space launch capabilities have become international and commercial</a:t>
          </a:r>
          <a:endParaRPr lang="en-US" sz="3200" dirty="0"/>
        </a:p>
      </dgm:t>
    </dgm:pt>
    <dgm:pt modelId="{925D8744-E977-4FF7-933E-5BA6A4C6D7D9}" type="parTrans" cxnId="{4058EACF-C2A2-48ED-85DD-E91216176B34}">
      <dgm:prSet/>
      <dgm:spPr/>
      <dgm:t>
        <a:bodyPr/>
        <a:lstStyle/>
        <a:p>
          <a:endParaRPr lang="en-US"/>
        </a:p>
      </dgm:t>
    </dgm:pt>
    <dgm:pt modelId="{594E8B86-3E0A-44CC-BB57-1DEB67AFB111}" type="sibTrans" cxnId="{4058EACF-C2A2-48ED-85DD-E91216176B34}">
      <dgm:prSet/>
      <dgm:spPr/>
      <dgm:t>
        <a:bodyPr/>
        <a:lstStyle/>
        <a:p>
          <a:endParaRPr lang="en-US"/>
        </a:p>
      </dgm:t>
    </dgm:pt>
    <dgm:pt modelId="{7B195A94-C840-4430-84C2-0B7710F4746C}">
      <dgm:prSet custT="1"/>
      <dgm:spPr/>
      <dgm:t>
        <a:bodyPr/>
        <a:lstStyle/>
        <a:p>
          <a:r>
            <a:rPr lang="en-NZ" sz="3200" dirty="0"/>
            <a:t>As a consequence, we are sending more stuff into space than ever before</a:t>
          </a:r>
          <a:endParaRPr lang="en-US" sz="3200" dirty="0"/>
        </a:p>
      </dgm:t>
    </dgm:pt>
    <dgm:pt modelId="{D910A51C-B6F0-432E-A0F3-3F31EAAD6AF7}" type="parTrans" cxnId="{A70BE852-59FD-4CE6-ADF0-D48FC2670E67}">
      <dgm:prSet/>
      <dgm:spPr/>
      <dgm:t>
        <a:bodyPr/>
        <a:lstStyle/>
        <a:p>
          <a:endParaRPr lang="en-US"/>
        </a:p>
      </dgm:t>
    </dgm:pt>
    <dgm:pt modelId="{E6117507-0E64-493F-808D-2E5F831FD7F2}" type="sibTrans" cxnId="{A70BE852-59FD-4CE6-ADF0-D48FC2670E67}">
      <dgm:prSet/>
      <dgm:spPr/>
      <dgm:t>
        <a:bodyPr/>
        <a:lstStyle/>
        <a:p>
          <a:endParaRPr lang="en-US"/>
        </a:p>
      </dgm:t>
    </dgm:pt>
    <dgm:pt modelId="{D4FB5D45-4EB2-492A-8973-5B85C9BDCC98}">
      <dgm:prSet custT="1"/>
      <dgm:spPr/>
      <dgm:t>
        <a:bodyPr/>
        <a:lstStyle/>
        <a:p>
          <a:r>
            <a:rPr lang="en-NZ" sz="3200" b="1" dirty="0"/>
            <a:t>What might be some pros and cons to this increased access to space?</a:t>
          </a:r>
          <a:endParaRPr lang="en-US" sz="3200" dirty="0"/>
        </a:p>
      </dgm:t>
    </dgm:pt>
    <dgm:pt modelId="{D0761712-7E41-45F8-946A-E4E4BE42C133}" type="parTrans" cxnId="{FB76DCE5-90CE-414B-8236-18A80601340A}">
      <dgm:prSet/>
      <dgm:spPr/>
      <dgm:t>
        <a:bodyPr/>
        <a:lstStyle/>
        <a:p>
          <a:endParaRPr lang="en-US"/>
        </a:p>
      </dgm:t>
    </dgm:pt>
    <dgm:pt modelId="{4D2C6FA0-A3B6-469D-99F3-58C3EBBD8EDD}" type="sibTrans" cxnId="{FB76DCE5-90CE-414B-8236-18A80601340A}">
      <dgm:prSet/>
      <dgm:spPr/>
      <dgm:t>
        <a:bodyPr/>
        <a:lstStyle/>
        <a:p>
          <a:endParaRPr lang="en-US"/>
        </a:p>
      </dgm:t>
    </dgm:pt>
    <dgm:pt modelId="{0450539F-852C-4794-A30C-D7E43D0B2DB3}" type="pres">
      <dgm:prSet presAssocID="{4E41D558-B4BB-49B0-A302-CEF71D408F0B}" presName="linear" presStyleCnt="0">
        <dgm:presLayoutVars>
          <dgm:animLvl val="lvl"/>
          <dgm:resizeHandles val="exact"/>
        </dgm:presLayoutVars>
      </dgm:prSet>
      <dgm:spPr/>
    </dgm:pt>
    <dgm:pt modelId="{8456131D-060B-40AD-BAE2-A144F0BF84DD}" type="pres">
      <dgm:prSet presAssocID="{6B964AB6-2BF5-4F12-93EB-EC3A5A4D7573}" presName="parentText" presStyleLbl="node1" presStyleIdx="0" presStyleCnt="3">
        <dgm:presLayoutVars>
          <dgm:chMax val="0"/>
          <dgm:bulletEnabled val="1"/>
        </dgm:presLayoutVars>
      </dgm:prSet>
      <dgm:spPr/>
    </dgm:pt>
    <dgm:pt modelId="{683CC338-03CE-4D65-AC45-E3BAAFF0C0D8}" type="pres">
      <dgm:prSet presAssocID="{594E8B86-3E0A-44CC-BB57-1DEB67AFB111}" presName="spacer" presStyleCnt="0"/>
      <dgm:spPr/>
    </dgm:pt>
    <dgm:pt modelId="{7FA4D3C1-FA50-45D7-A4D5-DDBF3BB53B04}" type="pres">
      <dgm:prSet presAssocID="{7B195A94-C840-4430-84C2-0B7710F4746C}" presName="parentText" presStyleLbl="node1" presStyleIdx="1" presStyleCnt="3">
        <dgm:presLayoutVars>
          <dgm:chMax val="0"/>
          <dgm:bulletEnabled val="1"/>
        </dgm:presLayoutVars>
      </dgm:prSet>
      <dgm:spPr/>
    </dgm:pt>
    <dgm:pt modelId="{F671BE32-00C5-48B5-AE98-BB89484656A5}" type="pres">
      <dgm:prSet presAssocID="{E6117507-0E64-493F-808D-2E5F831FD7F2}" presName="spacer" presStyleCnt="0"/>
      <dgm:spPr/>
    </dgm:pt>
    <dgm:pt modelId="{5B658037-CDF0-48B7-A972-1985CB7CCF74}" type="pres">
      <dgm:prSet presAssocID="{D4FB5D45-4EB2-492A-8973-5B85C9BDCC98}" presName="parentText" presStyleLbl="node1" presStyleIdx="2" presStyleCnt="3">
        <dgm:presLayoutVars>
          <dgm:chMax val="0"/>
          <dgm:bulletEnabled val="1"/>
        </dgm:presLayoutVars>
      </dgm:prSet>
      <dgm:spPr/>
    </dgm:pt>
  </dgm:ptLst>
  <dgm:cxnLst>
    <dgm:cxn modelId="{12866C5E-6DC5-403D-AD42-8E6C9BE9DEB3}" type="presOf" srcId="{4E41D558-B4BB-49B0-A302-CEF71D408F0B}" destId="{0450539F-852C-4794-A30C-D7E43D0B2DB3}" srcOrd="0" destOrd="0" presId="urn:microsoft.com/office/officeart/2005/8/layout/vList2"/>
    <dgm:cxn modelId="{A70BE852-59FD-4CE6-ADF0-D48FC2670E67}" srcId="{4E41D558-B4BB-49B0-A302-CEF71D408F0B}" destId="{7B195A94-C840-4430-84C2-0B7710F4746C}" srcOrd="1" destOrd="0" parTransId="{D910A51C-B6F0-432E-A0F3-3F31EAAD6AF7}" sibTransId="{E6117507-0E64-493F-808D-2E5F831FD7F2}"/>
    <dgm:cxn modelId="{2F67339E-DD54-4BA2-83A6-C9F662C4B47C}" type="presOf" srcId="{7B195A94-C840-4430-84C2-0B7710F4746C}" destId="{7FA4D3C1-FA50-45D7-A4D5-DDBF3BB53B04}" srcOrd="0" destOrd="0" presId="urn:microsoft.com/office/officeart/2005/8/layout/vList2"/>
    <dgm:cxn modelId="{5BEA6DB4-424D-41DF-B6D8-ACFC54BA00EB}" type="presOf" srcId="{D4FB5D45-4EB2-492A-8973-5B85C9BDCC98}" destId="{5B658037-CDF0-48B7-A972-1985CB7CCF74}" srcOrd="0" destOrd="0" presId="urn:microsoft.com/office/officeart/2005/8/layout/vList2"/>
    <dgm:cxn modelId="{0C035FC9-6D16-4E91-9F8B-351127CB8C07}" type="presOf" srcId="{6B964AB6-2BF5-4F12-93EB-EC3A5A4D7573}" destId="{8456131D-060B-40AD-BAE2-A144F0BF84DD}" srcOrd="0" destOrd="0" presId="urn:microsoft.com/office/officeart/2005/8/layout/vList2"/>
    <dgm:cxn modelId="{4058EACF-C2A2-48ED-85DD-E91216176B34}" srcId="{4E41D558-B4BB-49B0-A302-CEF71D408F0B}" destId="{6B964AB6-2BF5-4F12-93EB-EC3A5A4D7573}" srcOrd="0" destOrd="0" parTransId="{925D8744-E977-4FF7-933E-5BA6A4C6D7D9}" sibTransId="{594E8B86-3E0A-44CC-BB57-1DEB67AFB111}"/>
    <dgm:cxn modelId="{FB76DCE5-90CE-414B-8236-18A80601340A}" srcId="{4E41D558-B4BB-49B0-A302-CEF71D408F0B}" destId="{D4FB5D45-4EB2-492A-8973-5B85C9BDCC98}" srcOrd="2" destOrd="0" parTransId="{D0761712-7E41-45F8-946A-E4E4BE42C133}" sibTransId="{4D2C6FA0-A3B6-469D-99F3-58C3EBBD8EDD}"/>
    <dgm:cxn modelId="{DCD742A5-160F-4F48-B015-DBBEA594E34D}" type="presParOf" srcId="{0450539F-852C-4794-A30C-D7E43D0B2DB3}" destId="{8456131D-060B-40AD-BAE2-A144F0BF84DD}" srcOrd="0" destOrd="0" presId="urn:microsoft.com/office/officeart/2005/8/layout/vList2"/>
    <dgm:cxn modelId="{FA466AF8-0520-4571-919A-C3EC7795ABE6}" type="presParOf" srcId="{0450539F-852C-4794-A30C-D7E43D0B2DB3}" destId="{683CC338-03CE-4D65-AC45-E3BAAFF0C0D8}" srcOrd="1" destOrd="0" presId="urn:microsoft.com/office/officeart/2005/8/layout/vList2"/>
    <dgm:cxn modelId="{DF44EA53-CA68-416C-AEE4-A278738F260A}" type="presParOf" srcId="{0450539F-852C-4794-A30C-D7E43D0B2DB3}" destId="{7FA4D3C1-FA50-45D7-A4D5-DDBF3BB53B04}" srcOrd="2" destOrd="0" presId="urn:microsoft.com/office/officeart/2005/8/layout/vList2"/>
    <dgm:cxn modelId="{185009F8-E276-4326-9AD1-9CE3EB824091}" type="presParOf" srcId="{0450539F-852C-4794-A30C-D7E43D0B2DB3}" destId="{F671BE32-00C5-48B5-AE98-BB89484656A5}" srcOrd="3" destOrd="0" presId="urn:microsoft.com/office/officeart/2005/8/layout/vList2"/>
    <dgm:cxn modelId="{844AA362-9CC5-4220-9F22-2ADCF0099910}" type="presParOf" srcId="{0450539F-852C-4794-A30C-D7E43D0B2DB3}" destId="{5B658037-CDF0-48B7-A972-1985CB7CCF7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46CD6F-A332-4FEF-952C-277F84D898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8D4EDD6-DA42-4008-81B5-50B65CB8A9B7}">
      <dgm:prSet/>
      <dgm:spPr/>
      <dgm:t>
        <a:bodyPr/>
        <a:lstStyle/>
        <a:p>
          <a:r>
            <a:rPr lang="en-NZ"/>
            <a:t>For making your country look cool </a:t>
          </a:r>
          <a:endParaRPr lang="en-US"/>
        </a:p>
      </dgm:t>
    </dgm:pt>
    <dgm:pt modelId="{0AF4F9D9-0D03-4BC6-9E13-44A9F5B473A0}" type="parTrans" cxnId="{88169E02-E9EF-4E24-AFFD-CF1E5138FE6D}">
      <dgm:prSet/>
      <dgm:spPr/>
      <dgm:t>
        <a:bodyPr/>
        <a:lstStyle/>
        <a:p>
          <a:endParaRPr lang="en-US"/>
        </a:p>
      </dgm:t>
    </dgm:pt>
    <dgm:pt modelId="{9F35FF01-3974-41A9-A30B-ABD919D452B7}" type="sibTrans" cxnId="{88169E02-E9EF-4E24-AFFD-CF1E5138FE6D}">
      <dgm:prSet/>
      <dgm:spPr/>
      <dgm:t>
        <a:bodyPr/>
        <a:lstStyle/>
        <a:p>
          <a:endParaRPr lang="en-US"/>
        </a:p>
      </dgm:t>
    </dgm:pt>
    <dgm:pt modelId="{4144F3F6-B1EE-4D36-B143-456F50A6264E}">
      <dgm:prSet/>
      <dgm:spPr/>
      <dgm:t>
        <a:bodyPr/>
        <a:lstStyle/>
        <a:p>
          <a:r>
            <a:rPr lang="en-NZ"/>
            <a:t>For spying on your enemies</a:t>
          </a:r>
          <a:endParaRPr lang="en-US"/>
        </a:p>
      </dgm:t>
    </dgm:pt>
    <dgm:pt modelId="{5C9035B4-609F-4D12-B5BB-DAF2EBAAE547}" type="parTrans" cxnId="{4B20372A-DAC0-440F-ABFF-8DFB31180F74}">
      <dgm:prSet/>
      <dgm:spPr/>
      <dgm:t>
        <a:bodyPr/>
        <a:lstStyle/>
        <a:p>
          <a:endParaRPr lang="en-US"/>
        </a:p>
      </dgm:t>
    </dgm:pt>
    <dgm:pt modelId="{411432BB-6C6D-4794-A0BE-41170BBB63F0}" type="sibTrans" cxnId="{4B20372A-DAC0-440F-ABFF-8DFB31180F74}">
      <dgm:prSet/>
      <dgm:spPr/>
      <dgm:t>
        <a:bodyPr/>
        <a:lstStyle/>
        <a:p>
          <a:endParaRPr lang="en-US"/>
        </a:p>
      </dgm:t>
    </dgm:pt>
    <dgm:pt modelId="{2F15EC84-B528-4E1C-B6AC-5701034670FF}">
      <dgm:prSet/>
      <dgm:spPr/>
      <dgm:t>
        <a:bodyPr/>
        <a:lstStyle/>
        <a:p>
          <a:r>
            <a:rPr lang="en-NZ"/>
            <a:t>For studying the Earth, Solar System, Universe</a:t>
          </a:r>
          <a:endParaRPr lang="en-US"/>
        </a:p>
      </dgm:t>
    </dgm:pt>
    <dgm:pt modelId="{BBB3169E-D3EA-492A-9339-9463DED60555}" type="parTrans" cxnId="{492A581A-FF7B-4464-9E8A-95A7996CBEB7}">
      <dgm:prSet/>
      <dgm:spPr/>
      <dgm:t>
        <a:bodyPr/>
        <a:lstStyle/>
        <a:p>
          <a:endParaRPr lang="en-US"/>
        </a:p>
      </dgm:t>
    </dgm:pt>
    <dgm:pt modelId="{A06B8368-AA92-409A-BBA8-B39211B96B09}" type="sibTrans" cxnId="{492A581A-FF7B-4464-9E8A-95A7996CBEB7}">
      <dgm:prSet/>
      <dgm:spPr/>
      <dgm:t>
        <a:bodyPr/>
        <a:lstStyle/>
        <a:p>
          <a:endParaRPr lang="en-US"/>
        </a:p>
      </dgm:t>
    </dgm:pt>
    <dgm:pt modelId="{3D12338E-2A57-4D2F-99DD-4492891A85B5}">
      <dgm:prSet/>
      <dgm:spPr/>
      <dgm:t>
        <a:bodyPr/>
        <a:lstStyle/>
        <a:p>
          <a:r>
            <a:rPr lang="en-NZ" b="1"/>
            <a:t>For making money???</a:t>
          </a:r>
          <a:endParaRPr lang="en-US"/>
        </a:p>
      </dgm:t>
    </dgm:pt>
    <dgm:pt modelId="{5B913112-FF2B-4498-9D41-07162DAEFA8E}" type="parTrans" cxnId="{F58476AC-E419-44E7-9D64-2B8F35BA4072}">
      <dgm:prSet/>
      <dgm:spPr/>
      <dgm:t>
        <a:bodyPr/>
        <a:lstStyle/>
        <a:p>
          <a:endParaRPr lang="en-US"/>
        </a:p>
      </dgm:t>
    </dgm:pt>
    <dgm:pt modelId="{24AF8E59-A990-40A7-9295-CAA41AF95B8E}" type="sibTrans" cxnId="{F58476AC-E419-44E7-9D64-2B8F35BA4072}">
      <dgm:prSet/>
      <dgm:spPr/>
      <dgm:t>
        <a:bodyPr/>
        <a:lstStyle/>
        <a:p>
          <a:endParaRPr lang="en-US"/>
        </a:p>
      </dgm:t>
    </dgm:pt>
    <dgm:pt modelId="{CCF6F729-B1D3-457C-B505-89AC0710CEBC}" type="pres">
      <dgm:prSet presAssocID="{4946CD6F-A332-4FEF-952C-277F84D898A8}" presName="linear" presStyleCnt="0">
        <dgm:presLayoutVars>
          <dgm:animLvl val="lvl"/>
          <dgm:resizeHandles val="exact"/>
        </dgm:presLayoutVars>
      </dgm:prSet>
      <dgm:spPr/>
    </dgm:pt>
    <dgm:pt modelId="{F8BA5A58-FA7F-401A-870B-A211CD7AF1D9}" type="pres">
      <dgm:prSet presAssocID="{D8D4EDD6-DA42-4008-81B5-50B65CB8A9B7}" presName="parentText" presStyleLbl="node1" presStyleIdx="0" presStyleCnt="4">
        <dgm:presLayoutVars>
          <dgm:chMax val="0"/>
          <dgm:bulletEnabled val="1"/>
        </dgm:presLayoutVars>
      </dgm:prSet>
      <dgm:spPr/>
    </dgm:pt>
    <dgm:pt modelId="{8C5D4E43-F76C-4D23-8FC0-87C484816CB0}" type="pres">
      <dgm:prSet presAssocID="{9F35FF01-3974-41A9-A30B-ABD919D452B7}" presName="spacer" presStyleCnt="0"/>
      <dgm:spPr/>
    </dgm:pt>
    <dgm:pt modelId="{1AD9EDD6-A0D6-4E8C-A31B-B100086F88FC}" type="pres">
      <dgm:prSet presAssocID="{4144F3F6-B1EE-4D36-B143-456F50A6264E}" presName="parentText" presStyleLbl="node1" presStyleIdx="1" presStyleCnt="4">
        <dgm:presLayoutVars>
          <dgm:chMax val="0"/>
          <dgm:bulletEnabled val="1"/>
        </dgm:presLayoutVars>
      </dgm:prSet>
      <dgm:spPr/>
    </dgm:pt>
    <dgm:pt modelId="{B12B4FEA-EC95-4A39-A885-CF36C583F356}" type="pres">
      <dgm:prSet presAssocID="{411432BB-6C6D-4794-A0BE-41170BBB63F0}" presName="spacer" presStyleCnt="0"/>
      <dgm:spPr/>
    </dgm:pt>
    <dgm:pt modelId="{97E2018F-C32B-4815-851B-294E7AAA8D76}" type="pres">
      <dgm:prSet presAssocID="{2F15EC84-B528-4E1C-B6AC-5701034670FF}" presName="parentText" presStyleLbl="node1" presStyleIdx="2" presStyleCnt="4">
        <dgm:presLayoutVars>
          <dgm:chMax val="0"/>
          <dgm:bulletEnabled val="1"/>
        </dgm:presLayoutVars>
      </dgm:prSet>
      <dgm:spPr/>
    </dgm:pt>
    <dgm:pt modelId="{22B2BD9B-2938-4C6B-AB24-DFF1B8BF1AC5}" type="pres">
      <dgm:prSet presAssocID="{A06B8368-AA92-409A-BBA8-B39211B96B09}" presName="spacer" presStyleCnt="0"/>
      <dgm:spPr/>
    </dgm:pt>
    <dgm:pt modelId="{4A74E5EF-84D1-41BE-8C49-54A1434C0A3F}" type="pres">
      <dgm:prSet presAssocID="{3D12338E-2A57-4D2F-99DD-4492891A85B5}" presName="parentText" presStyleLbl="node1" presStyleIdx="3" presStyleCnt="4">
        <dgm:presLayoutVars>
          <dgm:chMax val="0"/>
          <dgm:bulletEnabled val="1"/>
        </dgm:presLayoutVars>
      </dgm:prSet>
      <dgm:spPr/>
    </dgm:pt>
  </dgm:ptLst>
  <dgm:cxnLst>
    <dgm:cxn modelId="{88169E02-E9EF-4E24-AFFD-CF1E5138FE6D}" srcId="{4946CD6F-A332-4FEF-952C-277F84D898A8}" destId="{D8D4EDD6-DA42-4008-81B5-50B65CB8A9B7}" srcOrd="0" destOrd="0" parTransId="{0AF4F9D9-0D03-4BC6-9E13-44A9F5B473A0}" sibTransId="{9F35FF01-3974-41A9-A30B-ABD919D452B7}"/>
    <dgm:cxn modelId="{492A581A-FF7B-4464-9E8A-95A7996CBEB7}" srcId="{4946CD6F-A332-4FEF-952C-277F84D898A8}" destId="{2F15EC84-B528-4E1C-B6AC-5701034670FF}" srcOrd="2" destOrd="0" parTransId="{BBB3169E-D3EA-492A-9339-9463DED60555}" sibTransId="{A06B8368-AA92-409A-BBA8-B39211B96B09}"/>
    <dgm:cxn modelId="{4B20372A-DAC0-440F-ABFF-8DFB31180F74}" srcId="{4946CD6F-A332-4FEF-952C-277F84D898A8}" destId="{4144F3F6-B1EE-4D36-B143-456F50A6264E}" srcOrd="1" destOrd="0" parTransId="{5C9035B4-609F-4D12-B5BB-DAF2EBAAE547}" sibTransId="{411432BB-6C6D-4794-A0BE-41170BBB63F0}"/>
    <dgm:cxn modelId="{162FD92C-5695-422E-BF8B-18A3763F2363}" type="presOf" srcId="{4946CD6F-A332-4FEF-952C-277F84D898A8}" destId="{CCF6F729-B1D3-457C-B505-89AC0710CEBC}" srcOrd="0" destOrd="0" presId="urn:microsoft.com/office/officeart/2005/8/layout/vList2"/>
    <dgm:cxn modelId="{38E6815B-FFF4-48E9-A6BE-3F91B4E2A5D8}" type="presOf" srcId="{4144F3F6-B1EE-4D36-B143-456F50A6264E}" destId="{1AD9EDD6-A0D6-4E8C-A31B-B100086F88FC}" srcOrd="0" destOrd="0" presId="urn:microsoft.com/office/officeart/2005/8/layout/vList2"/>
    <dgm:cxn modelId="{7FF9E577-FF60-4F75-8A90-D705D794946D}" type="presOf" srcId="{D8D4EDD6-DA42-4008-81B5-50B65CB8A9B7}" destId="{F8BA5A58-FA7F-401A-870B-A211CD7AF1D9}" srcOrd="0" destOrd="0" presId="urn:microsoft.com/office/officeart/2005/8/layout/vList2"/>
    <dgm:cxn modelId="{12B57279-A879-4426-A814-913FCEA6F985}" type="presOf" srcId="{3D12338E-2A57-4D2F-99DD-4492891A85B5}" destId="{4A74E5EF-84D1-41BE-8C49-54A1434C0A3F}" srcOrd="0" destOrd="0" presId="urn:microsoft.com/office/officeart/2005/8/layout/vList2"/>
    <dgm:cxn modelId="{F58476AC-E419-44E7-9D64-2B8F35BA4072}" srcId="{4946CD6F-A332-4FEF-952C-277F84D898A8}" destId="{3D12338E-2A57-4D2F-99DD-4492891A85B5}" srcOrd="3" destOrd="0" parTransId="{5B913112-FF2B-4498-9D41-07162DAEFA8E}" sibTransId="{24AF8E59-A990-40A7-9295-CAA41AF95B8E}"/>
    <dgm:cxn modelId="{AB4D6BC1-5B43-4279-B3ED-3AD5F31911F9}" type="presOf" srcId="{2F15EC84-B528-4E1C-B6AC-5701034670FF}" destId="{97E2018F-C32B-4815-851B-294E7AAA8D76}" srcOrd="0" destOrd="0" presId="urn:microsoft.com/office/officeart/2005/8/layout/vList2"/>
    <dgm:cxn modelId="{EAC8E7F5-AC06-45BD-80F0-9C26C558B412}" type="presParOf" srcId="{CCF6F729-B1D3-457C-B505-89AC0710CEBC}" destId="{F8BA5A58-FA7F-401A-870B-A211CD7AF1D9}" srcOrd="0" destOrd="0" presId="urn:microsoft.com/office/officeart/2005/8/layout/vList2"/>
    <dgm:cxn modelId="{C10AA767-44E6-4998-8801-880F4AE8AAA5}" type="presParOf" srcId="{CCF6F729-B1D3-457C-B505-89AC0710CEBC}" destId="{8C5D4E43-F76C-4D23-8FC0-87C484816CB0}" srcOrd="1" destOrd="0" presId="urn:microsoft.com/office/officeart/2005/8/layout/vList2"/>
    <dgm:cxn modelId="{C3A049BF-2110-49F4-8BF6-B34DA5AC749B}" type="presParOf" srcId="{CCF6F729-B1D3-457C-B505-89AC0710CEBC}" destId="{1AD9EDD6-A0D6-4E8C-A31B-B100086F88FC}" srcOrd="2" destOrd="0" presId="urn:microsoft.com/office/officeart/2005/8/layout/vList2"/>
    <dgm:cxn modelId="{BBB685F3-F539-4C97-986D-3153DA278D73}" type="presParOf" srcId="{CCF6F729-B1D3-457C-B505-89AC0710CEBC}" destId="{B12B4FEA-EC95-4A39-A885-CF36C583F356}" srcOrd="3" destOrd="0" presId="urn:microsoft.com/office/officeart/2005/8/layout/vList2"/>
    <dgm:cxn modelId="{668BD727-B4E4-4212-9934-02E33DA1B65E}" type="presParOf" srcId="{CCF6F729-B1D3-457C-B505-89AC0710CEBC}" destId="{97E2018F-C32B-4815-851B-294E7AAA8D76}" srcOrd="4" destOrd="0" presId="urn:microsoft.com/office/officeart/2005/8/layout/vList2"/>
    <dgm:cxn modelId="{11342E83-A239-4E3E-8CC8-41AD866F04BA}" type="presParOf" srcId="{CCF6F729-B1D3-457C-B505-89AC0710CEBC}" destId="{22B2BD9B-2938-4C6B-AB24-DFF1B8BF1AC5}" srcOrd="5" destOrd="0" presId="urn:microsoft.com/office/officeart/2005/8/layout/vList2"/>
    <dgm:cxn modelId="{744C7FAB-570C-4A81-8474-7D235A1E0915}" type="presParOf" srcId="{CCF6F729-B1D3-457C-B505-89AC0710CEBC}" destId="{4A74E5EF-84D1-41BE-8C49-54A1434C0A3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CC5E2F-03BF-48C4-955D-6093D24AFF7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0AED3D52-4A57-4697-ABA8-AFB066CBEA19}">
      <dgm:prSet>
        <dgm:style>
          <a:lnRef idx="1">
            <a:schemeClr val="accent3"/>
          </a:lnRef>
          <a:fillRef idx="3">
            <a:schemeClr val="accent3"/>
          </a:fillRef>
          <a:effectRef idx="2">
            <a:schemeClr val="accent3"/>
          </a:effectRef>
          <a:fontRef idx="minor">
            <a:schemeClr val="lt1"/>
          </a:fontRef>
        </dgm:style>
      </dgm:prSet>
      <dgm:spPr/>
      <dgm:t>
        <a:bodyPr/>
        <a:lstStyle/>
        <a:p>
          <a:r>
            <a:rPr lang="en-NZ" dirty="0"/>
            <a:t>Good things</a:t>
          </a:r>
          <a:endParaRPr lang="en-US" dirty="0"/>
        </a:p>
      </dgm:t>
    </dgm:pt>
    <dgm:pt modelId="{A7FCA97F-BDE4-405F-B5E6-709D03AF401A}" type="parTrans" cxnId="{A87CBBC0-188E-4D67-B4C8-AEAC455E2729}">
      <dgm:prSet/>
      <dgm:spPr/>
      <dgm:t>
        <a:bodyPr/>
        <a:lstStyle/>
        <a:p>
          <a:endParaRPr lang="en-US"/>
        </a:p>
      </dgm:t>
    </dgm:pt>
    <dgm:pt modelId="{6FA33FE9-8EED-4E18-9A93-8C23E4DB3DD1}" type="sibTrans" cxnId="{A87CBBC0-188E-4D67-B4C8-AEAC455E2729}">
      <dgm:prSet/>
      <dgm:spPr/>
      <dgm:t>
        <a:bodyPr/>
        <a:lstStyle/>
        <a:p>
          <a:endParaRPr lang="en-US"/>
        </a:p>
      </dgm:t>
    </dgm:pt>
    <dgm:pt modelId="{EDC01FF1-AF68-440C-8F52-42A24FCDFB11}">
      <dgm:prSet/>
      <dgm:spPr>
        <a:ln>
          <a:solidFill>
            <a:schemeClr val="accent3"/>
          </a:solidFill>
        </a:ln>
      </dgm:spPr>
      <dgm:t>
        <a:bodyPr/>
        <a:lstStyle/>
        <a:p>
          <a:r>
            <a:rPr lang="en-US" dirty="0"/>
            <a:t>More connected world</a:t>
          </a:r>
        </a:p>
      </dgm:t>
    </dgm:pt>
    <dgm:pt modelId="{0B9FD4E8-B7AD-45F6-8765-F161EFB3224A}" type="parTrans" cxnId="{4B8E3D2F-1F5E-49DD-B184-EF884EDDEDFC}">
      <dgm:prSet/>
      <dgm:spPr/>
      <dgm:t>
        <a:bodyPr/>
        <a:lstStyle/>
        <a:p>
          <a:endParaRPr lang="en-US"/>
        </a:p>
      </dgm:t>
    </dgm:pt>
    <dgm:pt modelId="{F72B94BE-FF74-4880-961F-E099A39E5383}" type="sibTrans" cxnId="{4B8E3D2F-1F5E-49DD-B184-EF884EDDEDFC}">
      <dgm:prSet/>
      <dgm:spPr/>
      <dgm:t>
        <a:bodyPr/>
        <a:lstStyle/>
        <a:p>
          <a:endParaRPr lang="en-US"/>
        </a:p>
      </dgm:t>
    </dgm:pt>
    <dgm:pt modelId="{2D3A632C-20C4-4040-93F2-F2D28C5AA6FA}">
      <dgm:prSet/>
      <dgm:spPr>
        <a:ln>
          <a:solidFill>
            <a:schemeClr val="accent3"/>
          </a:solidFill>
        </a:ln>
      </dgm:spPr>
      <dgm:t>
        <a:bodyPr/>
        <a:lstStyle/>
        <a:p>
          <a:r>
            <a:rPr lang="en-US" dirty="0"/>
            <a:t>More inspiration</a:t>
          </a:r>
        </a:p>
      </dgm:t>
    </dgm:pt>
    <dgm:pt modelId="{D8369189-C40D-4B9D-853A-8EA05DD9C302}" type="parTrans" cxnId="{7603580F-36D1-482C-9C83-32F6682F6D16}">
      <dgm:prSet/>
      <dgm:spPr/>
      <dgm:t>
        <a:bodyPr/>
        <a:lstStyle/>
        <a:p>
          <a:endParaRPr lang="en-US"/>
        </a:p>
      </dgm:t>
    </dgm:pt>
    <dgm:pt modelId="{E4C2FF31-D59E-4D4C-9D07-DA145351E703}" type="sibTrans" cxnId="{7603580F-36D1-482C-9C83-32F6682F6D16}">
      <dgm:prSet/>
      <dgm:spPr/>
      <dgm:t>
        <a:bodyPr/>
        <a:lstStyle/>
        <a:p>
          <a:endParaRPr lang="en-US"/>
        </a:p>
      </dgm:t>
    </dgm:pt>
    <dgm:pt modelId="{B6E277E3-8E33-482C-8CC1-7BBE800844C7}">
      <dgm:prSet>
        <dgm:style>
          <a:lnRef idx="1">
            <a:schemeClr val="accent2"/>
          </a:lnRef>
          <a:fillRef idx="3">
            <a:schemeClr val="accent2"/>
          </a:fillRef>
          <a:effectRef idx="2">
            <a:schemeClr val="accent2"/>
          </a:effectRef>
          <a:fontRef idx="minor">
            <a:schemeClr val="lt1"/>
          </a:fontRef>
        </dgm:style>
      </dgm:prSet>
      <dgm:spPr/>
      <dgm:t>
        <a:bodyPr/>
        <a:lstStyle/>
        <a:p>
          <a:r>
            <a:rPr lang="en-NZ" dirty="0"/>
            <a:t>Bad things</a:t>
          </a:r>
          <a:endParaRPr lang="en-US" dirty="0"/>
        </a:p>
      </dgm:t>
    </dgm:pt>
    <dgm:pt modelId="{28EDD992-23FA-462A-80BE-F453E2EB2F98}" type="parTrans" cxnId="{C220A486-2AB6-44B0-B026-FB16B29CBCD5}">
      <dgm:prSet/>
      <dgm:spPr/>
      <dgm:t>
        <a:bodyPr/>
        <a:lstStyle/>
        <a:p>
          <a:endParaRPr lang="en-US"/>
        </a:p>
      </dgm:t>
    </dgm:pt>
    <dgm:pt modelId="{FE041351-CE53-4E10-ACFD-E58FCC37B5C6}" type="sibTrans" cxnId="{C220A486-2AB6-44B0-B026-FB16B29CBCD5}">
      <dgm:prSet/>
      <dgm:spPr/>
      <dgm:t>
        <a:bodyPr/>
        <a:lstStyle/>
        <a:p>
          <a:endParaRPr lang="en-US"/>
        </a:p>
      </dgm:t>
    </dgm:pt>
    <dgm:pt modelId="{8F2CE997-EDA6-4B28-BBD6-7BEA5974B2DE}">
      <dgm:prSet/>
      <dgm:spPr>
        <a:ln>
          <a:solidFill>
            <a:schemeClr val="accent2"/>
          </a:solidFill>
        </a:ln>
      </dgm:spPr>
      <dgm:t>
        <a:bodyPr/>
        <a:lstStyle/>
        <a:p>
          <a:r>
            <a:rPr lang="en-NZ" dirty="0"/>
            <a:t>Environmental impact</a:t>
          </a:r>
          <a:endParaRPr lang="en-US" dirty="0"/>
        </a:p>
      </dgm:t>
    </dgm:pt>
    <dgm:pt modelId="{5B3CEBEF-344B-4EE4-8501-BFD3E65D88D4}" type="parTrans" cxnId="{A1BAFE41-3260-4648-A677-1EBAB00E0B7B}">
      <dgm:prSet/>
      <dgm:spPr/>
      <dgm:t>
        <a:bodyPr/>
        <a:lstStyle/>
        <a:p>
          <a:endParaRPr lang="en-US"/>
        </a:p>
      </dgm:t>
    </dgm:pt>
    <dgm:pt modelId="{C5DF45E3-7691-4B70-AA1C-F454A0467C22}" type="sibTrans" cxnId="{A1BAFE41-3260-4648-A677-1EBAB00E0B7B}">
      <dgm:prSet/>
      <dgm:spPr/>
      <dgm:t>
        <a:bodyPr/>
        <a:lstStyle/>
        <a:p>
          <a:endParaRPr lang="en-US"/>
        </a:p>
      </dgm:t>
    </dgm:pt>
    <dgm:pt modelId="{156A1447-1240-470F-88B4-1F56716CD458}">
      <dgm:prSet/>
      <dgm:spPr>
        <a:ln>
          <a:solidFill>
            <a:schemeClr val="accent2"/>
          </a:solidFill>
        </a:ln>
      </dgm:spPr>
      <dgm:t>
        <a:bodyPr/>
        <a:lstStyle/>
        <a:p>
          <a:r>
            <a:rPr lang="en-NZ" dirty="0"/>
            <a:t>Potential for conflict</a:t>
          </a:r>
          <a:endParaRPr lang="en-US" dirty="0"/>
        </a:p>
      </dgm:t>
    </dgm:pt>
    <dgm:pt modelId="{105A7766-AA0C-4EF8-AC95-568C23309B6A}" type="parTrans" cxnId="{881DF749-32F6-48FB-B7BB-7CA5DAC861C0}">
      <dgm:prSet/>
      <dgm:spPr/>
      <dgm:t>
        <a:bodyPr/>
        <a:lstStyle/>
        <a:p>
          <a:endParaRPr lang="en-US"/>
        </a:p>
      </dgm:t>
    </dgm:pt>
    <dgm:pt modelId="{D34F381B-F1F5-4A17-AC4A-C8B18B8479E1}" type="sibTrans" cxnId="{881DF749-32F6-48FB-B7BB-7CA5DAC861C0}">
      <dgm:prSet/>
      <dgm:spPr/>
      <dgm:t>
        <a:bodyPr/>
        <a:lstStyle/>
        <a:p>
          <a:endParaRPr lang="en-US"/>
        </a:p>
      </dgm:t>
    </dgm:pt>
    <dgm:pt modelId="{46AC9980-667C-4B13-885F-E44C0DA21F18}">
      <dgm:prSet/>
      <dgm:spPr>
        <a:ln>
          <a:solidFill>
            <a:schemeClr val="accent2"/>
          </a:solidFill>
        </a:ln>
      </dgm:spPr>
      <dgm:t>
        <a:bodyPr/>
        <a:lstStyle/>
        <a:p>
          <a:r>
            <a:rPr lang="en-US" dirty="0"/>
            <a:t>Over-enthusiasm for Martian colonies: </a:t>
          </a:r>
          <a:r>
            <a:rPr lang="en-US" i="0" dirty="0"/>
            <a:t>see great book </a:t>
          </a:r>
        </a:p>
      </dgm:t>
    </dgm:pt>
    <dgm:pt modelId="{C4828943-8D6F-4342-B6AB-16D001EBA51F}" type="parTrans" cxnId="{3B1C0E33-92A3-4B75-A448-6FD9140F7FF1}">
      <dgm:prSet/>
      <dgm:spPr/>
      <dgm:t>
        <a:bodyPr/>
        <a:lstStyle/>
        <a:p>
          <a:endParaRPr lang="en-US"/>
        </a:p>
      </dgm:t>
    </dgm:pt>
    <dgm:pt modelId="{B8981096-1626-4B0B-B71D-769329EBEE58}" type="sibTrans" cxnId="{3B1C0E33-92A3-4B75-A448-6FD9140F7FF1}">
      <dgm:prSet/>
      <dgm:spPr/>
      <dgm:t>
        <a:bodyPr/>
        <a:lstStyle/>
        <a:p>
          <a:endParaRPr lang="en-US"/>
        </a:p>
      </dgm:t>
    </dgm:pt>
    <dgm:pt modelId="{63F5DBB4-9F65-433A-85F3-EBBC062EAE0B}">
      <dgm:prSet/>
      <dgm:spPr>
        <a:ln>
          <a:solidFill>
            <a:schemeClr val="accent3"/>
          </a:solidFill>
        </a:ln>
      </dgm:spPr>
      <dgm:t>
        <a:bodyPr/>
        <a:lstStyle/>
        <a:p>
          <a:r>
            <a:rPr lang="en-US" dirty="0"/>
            <a:t>More science and technology</a:t>
          </a:r>
        </a:p>
      </dgm:t>
    </dgm:pt>
    <dgm:pt modelId="{6E846A47-2FA0-4E30-A9C9-6A4FE7C4ED32}" type="parTrans" cxnId="{897E9DE7-81F6-49F1-9A22-0C8C6E853786}">
      <dgm:prSet/>
      <dgm:spPr/>
      <dgm:t>
        <a:bodyPr/>
        <a:lstStyle/>
        <a:p>
          <a:endParaRPr lang="en-NZ"/>
        </a:p>
      </dgm:t>
    </dgm:pt>
    <dgm:pt modelId="{A0CDA27C-EFD6-4209-9C8B-8C55603E5A27}" type="sibTrans" cxnId="{897E9DE7-81F6-49F1-9A22-0C8C6E853786}">
      <dgm:prSet/>
      <dgm:spPr/>
      <dgm:t>
        <a:bodyPr/>
        <a:lstStyle/>
        <a:p>
          <a:endParaRPr lang="en-NZ"/>
        </a:p>
      </dgm:t>
    </dgm:pt>
    <dgm:pt modelId="{D1F520E7-DD05-4499-AB72-6CFB49E69814}" type="pres">
      <dgm:prSet presAssocID="{98CC5E2F-03BF-48C4-955D-6093D24AFF77}" presName="linear" presStyleCnt="0">
        <dgm:presLayoutVars>
          <dgm:dir/>
          <dgm:animLvl val="lvl"/>
          <dgm:resizeHandles val="exact"/>
        </dgm:presLayoutVars>
      </dgm:prSet>
      <dgm:spPr/>
    </dgm:pt>
    <dgm:pt modelId="{E11D47CC-4A8A-4C92-A466-5226411606C8}" type="pres">
      <dgm:prSet presAssocID="{0AED3D52-4A57-4697-ABA8-AFB066CBEA19}" presName="parentLin" presStyleCnt="0"/>
      <dgm:spPr/>
    </dgm:pt>
    <dgm:pt modelId="{5D64B106-9642-49E5-AA5E-7A696D714BF8}" type="pres">
      <dgm:prSet presAssocID="{0AED3D52-4A57-4697-ABA8-AFB066CBEA19}" presName="parentLeftMargin" presStyleLbl="node1" presStyleIdx="0" presStyleCnt="2"/>
      <dgm:spPr/>
    </dgm:pt>
    <dgm:pt modelId="{E8335EB4-F13D-43D7-9A75-070C28A35023}" type="pres">
      <dgm:prSet presAssocID="{0AED3D52-4A57-4697-ABA8-AFB066CBEA19}" presName="parentText" presStyleLbl="node1" presStyleIdx="0" presStyleCnt="2">
        <dgm:presLayoutVars>
          <dgm:chMax val="0"/>
          <dgm:bulletEnabled val="1"/>
        </dgm:presLayoutVars>
      </dgm:prSet>
      <dgm:spPr/>
    </dgm:pt>
    <dgm:pt modelId="{8DFFADB9-8272-4ADC-806F-8A4D4EB28649}" type="pres">
      <dgm:prSet presAssocID="{0AED3D52-4A57-4697-ABA8-AFB066CBEA19}" presName="negativeSpace" presStyleCnt="0"/>
      <dgm:spPr/>
    </dgm:pt>
    <dgm:pt modelId="{F7B2EE5B-7C90-437A-8ED1-9A17B26536E5}" type="pres">
      <dgm:prSet presAssocID="{0AED3D52-4A57-4697-ABA8-AFB066CBEA19}" presName="childText" presStyleLbl="conFgAcc1" presStyleIdx="0" presStyleCnt="2">
        <dgm:presLayoutVars>
          <dgm:bulletEnabled val="1"/>
        </dgm:presLayoutVars>
      </dgm:prSet>
      <dgm:spPr/>
    </dgm:pt>
    <dgm:pt modelId="{969AEA34-0A81-496B-95F2-8F894E391E29}" type="pres">
      <dgm:prSet presAssocID="{6FA33FE9-8EED-4E18-9A93-8C23E4DB3DD1}" presName="spaceBetweenRectangles" presStyleCnt="0"/>
      <dgm:spPr/>
    </dgm:pt>
    <dgm:pt modelId="{8AD4071D-15B7-4B69-AA7F-3983738B7791}" type="pres">
      <dgm:prSet presAssocID="{B6E277E3-8E33-482C-8CC1-7BBE800844C7}" presName="parentLin" presStyleCnt="0"/>
      <dgm:spPr/>
    </dgm:pt>
    <dgm:pt modelId="{757C73A6-4FFA-4648-99F5-CF20A9C952CB}" type="pres">
      <dgm:prSet presAssocID="{B6E277E3-8E33-482C-8CC1-7BBE800844C7}" presName="parentLeftMargin" presStyleLbl="node1" presStyleIdx="0" presStyleCnt="2"/>
      <dgm:spPr/>
    </dgm:pt>
    <dgm:pt modelId="{40E53696-A001-48FC-8511-118127128CDA}" type="pres">
      <dgm:prSet presAssocID="{B6E277E3-8E33-482C-8CC1-7BBE800844C7}" presName="parentText" presStyleLbl="node1" presStyleIdx="1" presStyleCnt="2">
        <dgm:presLayoutVars>
          <dgm:chMax val="0"/>
          <dgm:bulletEnabled val="1"/>
        </dgm:presLayoutVars>
      </dgm:prSet>
      <dgm:spPr/>
    </dgm:pt>
    <dgm:pt modelId="{38DEBF84-F190-48F1-9D39-EE43CE839338}" type="pres">
      <dgm:prSet presAssocID="{B6E277E3-8E33-482C-8CC1-7BBE800844C7}" presName="negativeSpace" presStyleCnt="0"/>
      <dgm:spPr/>
    </dgm:pt>
    <dgm:pt modelId="{123913FD-6E20-4954-9E53-E8D3568BF19A}" type="pres">
      <dgm:prSet presAssocID="{B6E277E3-8E33-482C-8CC1-7BBE800844C7}" presName="childText" presStyleLbl="conFgAcc1" presStyleIdx="1" presStyleCnt="2">
        <dgm:presLayoutVars>
          <dgm:bulletEnabled val="1"/>
        </dgm:presLayoutVars>
      </dgm:prSet>
      <dgm:spPr/>
    </dgm:pt>
  </dgm:ptLst>
  <dgm:cxnLst>
    <dgm:cxn modelId="{7603580F-36D1-482C-9C83-32F6682F6D16}" srcId="{0AED3D52-4A57-4697-ABA8-AFB066CBEA19}" destId="{2D3A632C-20C4-4040-93F2-F2D28C5AA6FA}" srcOrd="2" destOrd="0" parTransId="{D8369189-C40D-4B9D-853A-8EA05DD9C302}" sibTransId="{E4C2FF31-D59E-4D4C-9D07-DA145351E703}"/>
    <dgm:cxn modelId="{ECCA9F1A-F0C8-40CE-8FB6-81946DF0282E}" type="presOf" srcId="{8F2CE997-EDA6-4B28-BBD6-7BEA5974B2DE}" destId="{123913FD-6E20-4954-9E53-E8D3568BF19A}" srcOrd="0" destOrd="0" presId="urn:microsoft.com/office/officeart/2005/8/layout/list1"/>
    <dgm:cxn modelId="{4B8E3D2F-1F5E-49DD-B184-EF884EDDEDFC}" srcId="{0AED3D52-4A57-4697-ABA8-AFB066CBEA19}" destId="{EDC01FF1-AF68-440C-8F52-42A24FCDFB11}" srcOrd="0" destOrd="0" parTransId="{0B9FD4E8-B7AD-45F6-8765-F161EFB3224A}" sibTransId="{F72B94BE-FF74-4880-961F-E099A39E5383}"/>
    <dgm:cxn modelId="{4E8E5130-485D-4962-8080-A374D995C17D}" type="presOf" srcId="{0AED3D52-4A57-4697-ABA8-AFB066CBEA19}" destId="{E8335EB4-F13D-43D7-9A75-070C28A35023}" srcOrd="1" destOrd="0" presId="urn:microsoft.com/office/officeart/2005/8/layout/list1"/>
    <dgm:cxn modelId="{3B1C0E33-92A3-4B75-A448-6FD9140F7FF1}" srcId="{B6E277E3-8E33-482C-8CC1-7BBE800844C7}" destId="{46AC9980-667C-4B13-885F-E44C0DA21F18}" srcOrd="2" destOrd="0" parTransId="{C4828943-8D6F-4342-B6AB-16D001EBA51F}" sibTransId="{B8981096-1626-4B0B-B71D-769329EBEE58}"/>
    <dgm:cxn modelId="{A1BAFE41-3260-4648-A677-1EBAB00E0B7B}" srcId="{B6E277E3-8E33-482C-8CC1-7BBE800844C7}" destId="{8F2CE997-EDA6-4B28-BBD6-7BEA5974B2DE}" srcOrd="0" destOrd="0" parTransId="{5B3CEBEF-344B-4EE4-8501-BFD3E65D88D4}" sibTransId="{C5DF45E3-7691-4B70-AA1C-F454A0467C22}"/>
    <dgm:cxn modelId="{F1EC6E62-AB9F-4715-9AAA-3C9F477A5CC1}" type="presOf" srcId="{63F5DBB4-9F65-433A-85F3-EBBC062EAE0B}" destId="{F7B2EE5B-7C90-437A-8ED1-9A17B26536E5}" srcOrd="0" destOrd="1" presId="urn:microsoft.com/office/officeart/2005/8/layout/list1"/>
    <dgm:cxn modelId="{51AA6E46-3C7C-4B5B-9C5B-DD9E473404FB}" type="presOf" srcId="{EDC01FF1-AF68-440C-8F52-42A24FCDFB11}" destId="{F7B2EE5B-7C90-437A-8ED1-9A17B26536E5}" srcOrd="0" destOrd="0" presId="urn:microsoft.com/office/officeart/2005/8/layout/list1"/>
    <dgm:cxn modelId="{881DF749-32F6-48FB-B7BB-7CA5DAC861C0}" srcId="{B6E277E3-8E33-482C-8CC1-7BBE800844C7}" destId="{156A1447-1240-470F-88B4-1F56716CD458}" srcOrd="1" destOrd="0" parTransId="{105A7766-AA0C-4EF8-AC95-568C23309B6A}" sibTransId="{D34F381B-F1F5-4A17-AC4A-C8B18B8479E1}"/>
    <dgm:cxn modelId="{85F1646A-6341-43AD-AFD5-694820FC9AE0}" type="presOf" srcId="{156A1447-1240-470F-88B4-1F56716CD458}" destId="{123913FD-6E20-4954-9E53-E8D3568BF19A}" srcOrd="0" destOrd="1" presId="urn:microsoft.com/office/officeart/2005/8/layout/list1"/>
    <dgm:cxn modelId="{C220A486-2AB6-44B0-B026-FB16B29CBCD5}" srcId="{98CC5E2F-03BF-48C4-955D-6093D24AFF77}" destId="{B6E277E3-8E33-482C-8CC1-7BBE800844C7}" srcOrd="1" destOrd="0" parTransId="{28EDD992-23FA-462A-80BE-F453E2EB2F98}" sibTransId="{FE041351-CE53-4E10-ACFD-E58FCC37B5C6}"/>
    <dgm:cxn modelId="{5E79B78B-CD55-4532-8960-C3B68A5AC05F}" type="presOf" srcId="{46AC9980-667C-4B13-885F-E44C0DA21F18}" destId="{123913FD-6E20-4954-9E53-E8D3568BF19A}" srcOrd="0" destOrd="2" presId="urn:microsoft.com/office/officeart/2005/8/layout/list1"/>
    <dgm:cxn modelId="{3DEA4A90-E844-4585-9F91-3245EEB02CD6}" type="presOf" srcId="{B6E277E3-8E33-482C-8CC1-7BBE800844C7}" destId="{757C73A6-4FFA-4648-99F5-CF20A9C952CB}" srcOrd="0" destOrd="0" presId="urn:microsoft.com/office/officeart/2005/8/layout/list1"/>
    <dgm:cxn modelId="{66ED5EB7-7B7D-4284-BA38-4FF7BD41F120}" type="presOf" srcId="{98CC5E2F-03BF-48C4-955D-6093D24AFF77}" destId="{D1F520E7-DD05-4499-AB72-6CFB49E69814}" srcOrd="0" destOrd="0" presId="urn:microsoft.com/office/officeart/2005/8/layout/list1"/>
    <dgm:cxn modelId="{36A937B9-BCF1-4AAA-B389-D1C938F3981A}" type="presOf" srcId="{2D3A632C-20C4-4040-93F2-F2D28C5AA6FA}" destId="{F7B2EE5B-7C90-437A-8ED1-9A17B26536E5}" srcOrd="0" destOrd="2" presId="urn:microsoft.com/office/officeart/2005/8/layout/list1"/>
    <dgm:cxn modelId="{A87CBBC0-188E-4D67-B4C8-AEAC455E2729}" srcId="{98CC5E2F-03BF-48C4-955D-6093D24AFF77}" destId="{0AED3D52-4A57-4697-ABA8-AFB066CBEA19}" srcOrd="0" destOrd="0" parTransId="{A7FCA97F-BDE4-405F-B5E6-709D03AF401A}" sibTransId="{6FA33FE9-8EED-4E18-9A93-8C23E4DB3DD1}"/>
    <dgm:cxn modelId="{687723DE-E8D2-4366-859C-702E57B1B8C6}" type="presOf" srcId="{B6E277E3-8E33-482C-8CC1-7BBE800844C7}" destId="{40E53696-A001-48FC-8511-118127128CDA}" srcOrd="1" destOrd="0" presId="urn:microsoft.com/office/officeart/2005/8/layout/list1"/>
    <dgm:cxn modelId="{897E9DE7-81F6-49F1-9A22-0C8C6E853786}" srcId="{0AED3D52-4A57-4697-ABA8-AFB066CBEA19}" destId="{63F5DBB4-9F65-433A-85F3-EBBC062EAE0B}" srcOrd="1" destOrd="0" parTransId="{6E846A47-2FA0-4E30-A9C9-6A4FE7C4ED32}" sibTransId="{A0CDA27C-EFD6-4209-9C8B-8C55603E5A27}"/>
    <dgm:cxn modelId="{892467FB-0656-4A8C-B412-9AD68FE46F31}" type="presOf" srcId="{0AED3D52-4A57-4697-ABA8-AFB066CBEA19}" destId="{5D64B106-9642-49E5-AA5E-7A696D714BF8}" srcOrd="0" destOrd="0" presId="urn:microsoft.com/office/officeart/2005/8/layout/list1"/>
    <dgm:cxn modelId="{6161723D-AB92-4855-8235-EB0A1A5400C8}" type="presParOf" srcId="{D1F520E7-DD05-4499-AB72-6CFB49E69814}" destId="{E11D47CC-4A8A-4C92-A466-5226411606C8}" srcOrd="0" destOrd="0" presId="urn:microsoft.com/office/officeart/2005/8/layout/list1"/>
    <dgm:cxn modelId="{AF5FB74C-A61C-4C3D-A690-8A1DA08B9FD0}" type="presParOf" srcId="{E11D47CC-4A8A-4C92-A466-5226411606C8}" destId="{5D64B106-9642-49E5-AA5E-7A696D714BF8}" srcOrd="0" destOrd="0" presId="urn:microsoft.com/office/officeart/2005/8/layout/list1"/>
    <dgm:cxn modelId="{E9226EC1-FCD0-4C15-8DDC-345558333802}" type="presParOf" srcId="{E11D47CC-4A8A-4C92-A466-5226411606C8}" destId="{E8335EB4-F13D-43D7-9A75-070C28A35023}" srcOrd="1" destOrd="0" presId="urn:microsoft.com/office/officeart/2005/8/layout/list1"/>
    <dgm:cxn modelId="{8EE052DB-EE31-4B12-A34D-F31DE9524E96}" type="presParOf" srcId="{D1F520E7-DD05-4499-AB72-6CFB49E69814}" destId="{8DFFADB9-8272-4ADC-806F-8A4D4EB28649}" srcOrd="1" destOrd="0" presId="urn:microsoft.com/office/officeart/2005/8/layout/list1"/>
    <dgm:cxn modelId="{804EACC7-E133-4D4F-94A6-84E8D940E593}" type="presParOf" srcId="{D1F520E7-DD05-4499-AB72-6CFB49E69814}" destId="{F7B2EE5B-7C90-437A-8ED1-9A17B26536E5}" srcOrd="2" destOrd="0" presId="urn:microsoft.com/office/officeart/2005/8/layout/list1"/>
    <dgm:cxn modelId="{B81408A7-9CE5-4C70-BF0C-7A7E9CA46DDB}" type="presParOf" srcId="{D1F520E7-DD05-4499-AB72-6CFB49E69814}" destId="{969AEA34-0A81-496B-95F2-8F894E391E29}" srcOrd="3" destOrd="0" presId="urn:microsoft.com/office/officeart/2005/8/layout/list1"/>
    <dgm:cxn modelId="{ED396DE3-7F26-458F-9410-CA43C642A656}" type="presParOf" srcId="{D1F520E7-DD05-4499-AB72-6CFB49E69814}" destId="{8AD4071D-15B7-4B69-AA7F-3983738B7791}" srcOrd="4" destOrd="0" presId="urn:microsoft.com/office/officeart/2005/8/layout/list1"/>
    <dgm:cxn modelId="{D0D5C631-90F2-4D03-9AC7-E9B5ABB940F9}" type="presParOf" srcId="{8AD4071D-15B7-4B69-AA7F-3983738B7791}" destId="{757C73A6-4FFA-4648-99F5-CF20A9C952CB}" srcOrd="0" destOrd="0" presId="urn:microsoft.com/office/officeart/2005/8/layout/list1"/>
    <dgm:cxn modelId="{1A391637-5F65-4EE9-81FE-69C34C2EBB95}" type="presParOf" srcId="{8AD4071D-15B7-4B69-AA7F-3983738B7791}" destId="{40E53696-A001-48FC-8511-118127128CDA}" srcOrd="1" destOrd="0" presId="urn:microsoft.com/office/officeart/2005/8/layout/list1"/>
    <dgm:cxn modelId="{0D26E375-816B-4ACF-84F2-7721C911C620}" type="presParOf" srcId="{D1F520E7-DD05-4499-AB72-6CFB49E69814}" destId="{38DEBF84-F190-48F1-9D39-EE43CE839338}" srcOrd="5" destOrd="0" presId="urn:microsoft.com/office/officeart/2005/8/layout/list1"/>
    <dgm:cxn modelId="{6755EE4D-9AD5-4A3E-88F6-2F5498A5C476}" type="presParOf" srcId="{D1F520E7-DD05-4499-AB72-6CFB49E69814}" destId="{123913FD-6E20-4954-9E53-E8D3568BF1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6131D-060B-40AD-BAE2-A144F0BF84DD}">
      <dsp:nvSpPr>
        <dsp:cNvPr id="0" name=""/>
        <dsp:cNvSpPr/>
      </dsp:nvSpPr>
      <dsp:spPr>
        <a:xfrm>
          <a:off x="0" y="1016173"/>
          <a:ext cx="7559504" cy="12928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Space launch capabilities have become international and commercial</a:t>
          </a:r>
          <a:endParaRPr lang="en-US" sz="3200" kern="1200" dirty="0"/>
        </a:p>
      </dsp:txBody>
      <dsp:txXfrm>
        <a:off x="63112" y="1079285"/>
        <a:ext cx="7433280" cy="1166626"/>
      </dsp:txXfrm>
    </dsp:sp>
    <dsp:sp modelId="{7FA4D3C1-FA50-45D7-A4D5-DDBF3BB53B04}">
      <dsp:nvSpPr>
        <dsp:cNvPr id="0" name=""/>
        <dsp:cNvSpPr/>
      </dsp:nvSpPr>
      <dsp:spPr>
        <a:xfrm>
          <a:off x="0" y="2496223"/>
          <a:ext cx="7559504" cy="129285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kern="1200" dirty="0"/>
            <a:t>As a consequence, we are sending more stuff into space than ever before</a:t>
          </a:r>
          <a:endParaRPr lang="en-US" sz="3200" kern="1200" dirty="0"/>
        </a:p>
      </dsp:txBody>
      <dsp:txXfrm>
        <a:off x="63112" y="2559335"/>
        <a:ext cx="7433280" cy="1166626"/>
      </dsp:txXfrm>
    </dsp:sp>
    <dsp:sp modelId="{5B658037-CDF0-48B7-A972-1985CB7CCF74}">
      <dsp:nvSpPr>
        <dsp:cNvPr id="0" name=""/>
        <dsp:cNvSpPr/>
      </dsp:nvSpPr>
      <dsp:spPr>
        <a:xfrm>
          <a:off x="0" y="3976273"/>
          <a:ext cx="7559504" cy="129285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NZ" sz="3200" b="1" kern="1200" dirty="0"/>
            <a:t>What might be some pros and cons to this increased access to space?</a:t>
          </a:r>
          <a:endParaRPr lang="en-US" sz="3200" kern="1200" dirty="0"/>
        </a:p>
      </dsp:txBody>
      <dsp:txXfrm>
        <a:off x="63112" y="4039385"/>
        <a:ext cx="7433280" cy="1166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A5A58-FA7F-401A-870B-A211CD7AF1D9}">
      <dsp:nvSpPr>
        <dsp:cNvPr id="0" name=""/>
        <dsp:cNvSpPr/>
      </dsp:nvSpPr>
      <dsp:spPr>
        <a:xfrm>
          <a:off x="0" y="786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making your country look cool </a:t>
          </a:r>
          <a:endParaRPr lang="en-US" sz="2500" kern="1200"/>
        </a:p>
      </dsp:txBody>
      <dsp:txXfrm>
        <a:off x="48547" y="127216"/>
        <a:ext cx="4335953" cy="897406"/>
      </dsp:txXfrm>
    </dsp:sp>
    <dsp:sp modelId="{1AD9EDD6-A0D6-4E8C-A31B-B100086F88FC}">
      <dsp:nvSpPr>
        <dsp:cNvPr id="0" name=""/>
        <dsp:cNvSpPr/>
      </dsp:nvSpPr>
      <dsp:spPr>
        <a:xfrm>
          <a:off x="0" y="11451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spying on your enemies</a:t>
          </a:r>
          <a:endParaRPr lang="en-US" sz="2500" kern="1200"/>
        </a:p>
      </dsp:txBody>
      <dsp:txXfrm>
        <a:off x="48547" y="1193716"/>
        <a:ext cx="4335953" cy="897406"/>
      </dsp:txXfrm>
    </dsp:sp>
    <dsp:sp modelId="{97E2018F-C32B-4815-851B-294E7AAA8D76}">
      <dsp:nvSpPr>
        <dsp:cNvPr id="0" name=""/>
        <dsp:cNvSpPr/>
      </dsp:nvSpPr>
      <dsp:spPr>
        <a:xfrm>
          <a:off x="0" y="22116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kern="1200"/>
            <a:t>For studying the Earth, Solar System, Universe</a:t>
          </a:r>
          <a:endParaRPr lang="en-US" sz="2500" kern="1200"/>
        </a:p>
      </dsp:txBody>
      <dsp:txXfrm>
        <a:off x="48547" y="2260216"/>
        <a:ext cx="4335953" cy="897406"/>
      </dsp:txXfrm>
    </dsp:sp>
    <dsp:sp modelId="{4A74E5EF-84D1-41BE-8C49-54A1434C0A3F}">
      <dsp:nvSpPr>
        <dsp:cNvPr id="0" name=""/>
        <dsp:cNvSpPr/>
      </dsp:nvSpPr>
      <dsp:spPr>
        <a:xfrm>
          <a:off x="0" y="3278169"/>
          <a:ext cx="4433047" cy="9945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NZ" sz="2500" b="1" kern="1200"/>
            <a:t>For making money???</a:t>
          </a:r>
          <a:endParaRPr lang="en-US" sz="2500" kern="1200"/>
        </a:p>
      </dsp:txBody>
      <dsp:txXfrm>
        <a:off x="48547" y="3326716"/>
        <a:ext cx="4335953" cy="897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EE5B-7C90-437A-8ED1-9A17B26536E5}">
      <dsp:nvSpPr>
        <dsp:cNvPr id="0" name=""/>
        <dsp:cNvSpPr/>
      </dsp:nvSpPr>
      <dsp:spPr>
        <a:xfrm>
          <a:off x="0" y="495635"/>
          <a:ext cx="7559504" cy="2343600"/>
        </a:xfrm>
        <a:prstGeom prst="rect">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More connected world</a:t>
          </a:r>
        </a:p>
        <a:p>
          <a:pPr marL="285750" lvl="1" indent="-285750" algn="l" defTabSz="1377950">
            <a:lnSpc>
              <a:spcPct val="90000"/>
            </a:lnSpc>
            <a:spcBef>
              <a:spcPct val="0"/>
            </a:spcBef>
            <a:spcAft>
              <a:spcPct val="15000"/>
            </a:spcAft>
            <a:buChar char="•"/>
          </a:pPr>
          <a:r>
            <a:rPr lang="en-US" sz="3100" kern="1200" dirty="0"/>
            <a:t>More science and technology</a:t>
          </a:r>
        </a:p>
        <a:p>
          <a:pPr marL="285750" lvl="1" indent="-285750" algn="l" defTabSz="1377950">
            <a:lnSpc>
              <a:spcPct val="90000"/>
            </a:lnSpc>
            <a:spcBef>
              <a:spcPct val="0"/>
            </a:spcBef>
            <a:spcAft>
              <a:spcPct val="15000"/>
            </a:spcAft>
            <a:buChar char="•"/>
          </a:pPr>
          <a:r>
            <a:rPr lang="en-US" sz="3100" kern="1200" dirty="0"/>
            <a:t>More inspiration</a:t>
          </a:r>
        </a:p>
      </dsp:txBody>
      <dsp:txXfrm>
        <a:off x="0" y="495635"/>
        <a:ext cx="7559504" cy="2343600"/>
      </dsp:txXfrm>
    </dsp:sp>
    <dsp:sp modelId="{E8335EB4-F13D-43D7-9A75-070C28A35023}">
      <dsp:nvSpPr>
        <dsp:cNvPr id="0" name=""/>
        <dsp:cNvSpPr/>
      </dsp:nvSpPr>
      <dsp:spPr>
        <a:xfrm>
          <a:off x="377975" y="38075"/>
          <a:ext cx="5291652" cy="915120"/>
        </a:xfrm>
        <a:prstGeom prst="roundRect">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12700" cap="flat" cmpd="sng" algn="ctr">
          <a:solidFill>
            <a:schemeClr val="accent3"/>
          </a:solidFill>
          <a:prstDash val="solid"/>
          <a:miter lim="800000"/>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Good things</a:t>
          </a:r>
          <a:endParaRPr lang="en-US" sz="3100" kern="1200" dirty="0"/>
        </a:p>
      </dsp:txBody>
      <dsp:txXfrm>
        <a:off x="422647" y="82747"/>
        <a:ext cx="5202308" cy="825776"/>
      </dsp:txXfrm>
    </dsp:sp>
    <dsp:sp modelId="{123913FD-6E20-4954-9E53-E8D3568BF19A}">
      <dsp:nvSpPr>
        <dsp:cNvPr id="0" name=""/>
        <dsp:cNvSpPr/>
      </dsp:nvSpPr>
      <dsp:spPr>
        <a:xfrm>
          <a:off x="0" y="3464196"/>
          <a:ext cx="7559504" cy="2783025"/>
        </a:xfrm>
        <a:prstGeom prst="rect">
          <a:avLst/>
        </a:prstGeom>
        <a:solidFill>
          <a:schemeClr val="lt1">
            <a:alpha val="90000"/>
            <a:hueOff val="0"/>
            <a:satOff val="0"/>
            <a:lumOff val="0"/>
            <a:alphaOff val="0"/>
          </a:schemeClr>
        </a:solidFill>
        <a:ln w="1270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86702" tIns="645668" rIns="586702" bIns="220472" numCol="1" spcCol="1270" anchor="t" anchorCtr="0">
          <a:noAutofit/>
        </a:bodyPr>
        <a:lstStyle/>
        <a:p>
          <a:pPr marL="285750" lvl="1" indent="-285750" algn="l" defTabSz="1377950">
            <a:lnSpc>
              <a:spcPct val="90000"/>
            </a:lnSpc>
            <a:spcBef>
              <a:spcPct val="0"/>
            </a:spcBef>
            <a:spcAft>
              <a:spcPct val="15000"/>
            </a:spcAft>
            <a:buChar char="•"/>
          </a:pPr>
          <a:r>
            <a:rPr lang="en-NZ" sz="3100" kern="1200" dirty="0"/>
            <a:t>Environmental impact</a:t>
          </a:r>
          <a:endParaRPr lang="en-US" sz="3100" kern="1200" dirty="0"/>
        </a:p>
        <a:p>
          <a:pPr marL="285750" lvl="1" indent="-285750" algn="l" defTabSz="1377950">
            <a:lnSpc>
              <a:spcPct val="90000"/>
            </a:lnSpc>
            <a:spcBef>
              <a:spcPct val="0"/>
            </a:spcBef>
            <a:spcAft>
              <a:spcPct val="15000"/>
            </a:spcAft>
            <a:buChar char="•"/>
          </a:pPr>
          <a:r>
            <a:rPr lang="en-NZ" sz="3100" kern="1200" dirty="0"/>
            <a:t>Potential for conflict</a:t>
          </a:r>
          <a:endParaRPr lang="en-US" sz="3100" kern="1200" dirty="0"/>
        </a:p>
        <a:p>
          <a:pPr marL="285750" lvl="1" indent="-285750" algn="l" defTabSz="1377950">
            <a:lnSpc>
              <a:spcPct val="90000"/>
            </a:lnSpc>
            <a:spcBef>
              <a:spcPct val="0"/>
            </a:spcBef>
            <a:spcAft>
              <a:spcPct val="15000"/>
            </a:spcAft>
            <a:buChar char="•"/>
          </a:pPr>
          <a:r>
            <a:rPr lang="en-US" sz="3100" kern="1200" dirty="0"/>
            <a:t>Over-enthusiasm for Martian colonies: </a:t>
          </a:r>
          <a:r>
            <a:rPr lang="en-US" sz="3100" i="0" kern="1200" dirty="0"/>
            <a:t>see great book </a:t>
          </a:r>
        </a:p>
      </dsp:txBody>
      <dsp:txXfrm>
        <a:off x="0" y="3464196"/>
        <a:ext cx="7559504" cy="2783025"/>
      </dsp:txXfrm>
    </dsp:sp>
    <dsp:sp modelId="{40E53696-A001-48FC-8511-118127128CDA}">
      <dsp:nvSpPr>
        <dsp:cNvPr id="0" name=""/>
        <dsp:cNvSpPr/>
      </dsp:nvSpPr>
      <dsp:spPr>
        <a:xfrm>
          <a:off x="377975" y="3006636"/>
          <a:ext cx="5291652" cy="915120"/>
        </a:xfrm>
        <a:prstGeom prst="round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1270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00012" tIns="0" rIns="200012" bIns="0" numCol="1" spcCol="1270" anchor="ctr" anchorCtr="0">
          <a:noAutofit/>
        </a:bodyPr>
        <a:lstStyle/>
        <a:p>
          <a:pPr marL="0" lvl="0" indent="0" algn="l" defTabSz="1377950">
            <a:lnSpc>
              <a:spcPct val="90000"/>
            </a:lnSpc>
            <a:spcBef>
              <a:spcPct val="0"/>
            </a:spcBef>
            <a:spcAft>
              <a:spcPct val="35000"/>
            </a:spcAft>
            <a:buNone/>
          </a:pPr>
          <a:r>
            <a:rPr lang="en-NZ" sz="3100" kern="1200" dirty="0"/>
            <a:t>Bad things</a:t>
          </a:r>
          <a:endParaRPr lang="en-US" sz="3100" kern="1200" dirty="0"/>
        </a:p>
      </dsp:txBody>
      <dsp:txXfrm>
        <a:off x="422647" y="3051308"/>
        <a:ext cx="5202308"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44CFAD-22B0-111C-FEB0-68D09417AE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a:extLst>
              <a:ext uri="{FF2B5EF4-FFF2-40B4-BE49-F238E27FC236}">
                <a16:creationId xmlns:a16="http://schemas.microsoft.com/office/drawing/2014/main" id="{8E1AE955-95A4-3078-C686-C5355A381A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C4A086-C34D-40C8-982C-5A5B05D24274}" type="datetimeFigureOut">
              <a:rPr lang="en-NZ" smtClean="0"/>
              <a:t>23/02/2025</a:t>
            </a:fld>
            <a:endParaRPr lang="en-NZ" dirty="0"/>
          </a:p>
        </p:txBody>
      </p:sp>
      <p:sp>
        <p:nvSpPr>
          <p:cNvPr id="4" name="Footer Placeholder 3">
            <a:extLst>
              <a:ext uri="{FF2B5EF4-FFF2-40B4-BE49-F238E27FC236}">
                <a16:creationId xmlns:a16="http://schemas.microsoft.com/office/drawing/2014/main" id="{1B3CFA96-6971-414F-093E-88C477AA6E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a:extLst>
              <a:ext uri="{FF2B5EF4-FFF2-40B4-BE49-F238E27FC236}">
                <a16:creationId xmlns:a16="http://schemas.microsoft.com/office/drawing/2014/main" id="{CCCB30C3-FB81-0A2A-2061-0550198E59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0C169A-E794-4673-AC79-9EA322A6FC21}" type="slidenum">
              <a:rPr lang="en-NZ" smtClean="0"/>
              <a:t>‹#›</a:t>
            </a:fld>
            <a:endParaRPr lang="en-NZ" dirty="0"/>
          </a:p>
        </p:txBody>
      </p:sp>
    </p:spTree>
    <p:extLst>
      <p:ext uri="{BB962C8B-B14F-4D97-AF65-F5344CB8AC3E}">
        <p14:creationId xmlns:p14="http://schemas.microsoft.com/office/powerpoint/2010/main" val="6047695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BF0CE-0AFF-4021-9E1C-E0482896BB5C}" type="datetimeFigureOut">
              <a:rPr lang="en-NZ" smtClean="0"/>
              <a:t>23/02/2025</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402CF-CD36-4C67-B8E4-FD5D793F5B2F}" type="slidenum">
              <a:rPr lang="en-NZ" smtClean="0"/>
              <a:t>‹#›</a:t>
            </a:fld>
            <a:endParaRPr lang="en-NZ" dirty="0"/>
          </a:p>
        </p:txBody>
      </p:sp>
    </p:spTree>
    <p:extLst>
      <p:ext uri="{BB962C8B-B14F-4D97-AF65-F5344CB8AC3E}">
        <p14:creationId xmlns:p14="http://schemas.microsoft.com/office/powerpoint/2010/main" val="1796137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Has anyone been out an a clear night and seen a trail of lights moving across the sky? Highly likely some of these satellites. These white dots are not </a:t>
            </a:r>
            <a:r>
              <a:rPr lang="en-NZ" b="0" i="1" dirty="0"/>
              <a:t>all</a:t>
            </a:r>
            <a:r>
              <a:rPr lang="en-NZ" b="0" dirty="0"/>
              <a:t> active satellites in low-Earth orbit, but only 60%. What you see here is the live location of the 7000 satellites in the Starlink constellation, which aims to bring high-speed internet to every corner of the planet. </a:t>
            </a:r>
            <a:r>
              <a:rPr lang="en-NZ" b="1" dirty="0"/>
              <a:t>We’ve been putting satellites up to nearly 70 years now: all of these went up in the last 5 years, from one company.</a:t>
            </a:r>
            <a:endParaRPr lang="en-NZ" b="0" dirty="0"/>
          </a:p>
          <a:p>
            <a:r>
              <a:rPr lang="en-NZ" b="0" dirty="0"/>
              <a:t>We are witnessing the </a:t>
            </a:r>
            <a:r>
              <a:rPr lang="en-NZ" b="1" dirty="0"/>
              <a:t>industrialisation of low-earth orbit </a:t>
            </a:r>
            <a:r>
              <a:rPr lang="en-NZ" b="0" dirty="0"/>
              <a:t>by SpaceX: the same LEO where Hubble is not to mention 13 people right now across 2 space stations! </a:t>
            </a:r>
          </a:p>
        </p:txBody>
      </p:sp>
      <p:sp>
        <p:nvSpPr>
          <p:cNvPr id="4" name="Slide Number Placeholder 3"/>
          <p:cNvSpPr>
            <a:spLocks noGrp="1"/>
          </p:cNvSpPr>
          <p:nvPr>
            <p:ph type="sldNum" sz="quarter" idx="5"/>
          </p:nvPr>
        </p:nvSpPr>
        <p:spPr/>
        <p:txBody>
          <a:bodyPr/>
          <a:lstStyle/>
          <a:p>
            <a:fld id="{60B402CF-CD36-4C67-B8E4-FD5D793F5B2F}" type="slidenum">
              <a:rPr lang="en-NZ" smtClean="0"/>
              <a:t>1</a:t>
            </a:fld>
            <a:endParaRPr lang="en-NZ" dirty="0"/>
          </a:p>
        </p:txBody>
      </p:sp>
    </p:spTree>
    <p:extLst>
      <p:ext uri="{BB962C8B-B14F-4D97-AF65-F5344CB8AC3E}">
        <p14:creationId xmlns:p14="http://schemas.microsoft.com/office/powerpoint/2010/main" val="234348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After peaking at 4% of federal budget in 1965, NASA’s allocation has since hovered between 1 and ½% of all US government spending, and humans have never reached those heights since. What exactly has happened since? Nixon was the president who got to call up Neil and Buzz on the Moon, major influence on spaceflight policy for rest of century. After denying another big expensive program signed into law the space shuttle, which was supposed to be a much more economical way of accessing space. Shuttle went on to have 30-year program, crowning achievement building the ISS, now continuously occupied for more than 20 years by people from 15 countries. Including Russia and the US working together, even to this day. </a:t>
            </a:r>
            <a:r>
              <a:rPr lang="en-NZ" b="1" i="0" dirty="0"/>
              <a:t>Russia and China have also had their </a:t>
            </a:r>
            <a:r>
              <a:rPr lang="en-NZ" b="1" i="1" dirty="0"/>
              <a:t>own</a:t>
            </a:r>
            <a:r>
              <a:rPr lang="en-NZ" b="1" i="0" dirty="0"/>
              <a:t> space stations over the years.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Despite this amazing contribution of building the ISS, the shuttle was by all accounts a policy failure. Supposed to provide affordable, regular and reliable access to space. </a:t>
            </a:r>
            <a:endParaRPr lang="en-NZ" i="1" dirty="0"/>
          </a:p>
        </p:txBody>
      </p:sp>
      <p:sp>
        <p:nvSpPr>
          <p:cNvPr id="4" name="Slide Number Placeholder 3"/>
          <p:cNvSpPr>
            <a:spLocks noGrp="1"/>
          </p:cNvSpPr>
          <p:nvPr>
            <p:ph type="sldNum" sz="quarter" idx="5"/>
          </p:nvPr>
        </p:nvSpPr>
        <p:spPr/>
        <p:txBody>
          <a:bodyPr/>
          <a:lstStyle/>
          <a:p>
            <a:fld id="{60B402CF-CD36-4C67-B8E4-FD5D793F5B2F}" type="slidenum">
              <a:rPr lang="en-NZ" smtClean="0"/>
              <a:t>10</a:t>
            </a:fld>
            <a:endParaRPr lang="en-NZ" dirty="0"/>
          </a:p>
        </p:txBody>
      </p:sp>
    </p:spTree>
    <p:extLst>
      <p:ext uri="{BB962C8B-B14F-4D97-AF65-F5344CB8AC3E}">
        <p14:creationId xmlns:p14="http://schemas.microsoft.com/office/powerpoint/2010/main" val="1041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Operating one of 2 space stations, 1/3 size of ISS. 3 up there at the moment</a:t>
            </a:r>
          </a:p>
          <a:p>
            <a:r>
              <a:rPr lang="en-NZ" dirty="0"/>
              <a:t>100% success rate with their 4 robotic lunar landers, including </a:t>
            </a:r>
            <a:r>
              <a:rPr lang="en-NZ" dirty="0" err="1"/>
              <a:t>Chang’e</a:t>
            </a:r>
            <a:r>
              <a:rPr lang="en-NZ" dirty="0"/>
              <a:t> 6 which brought back the first samples from the far side of the Moon.</a:t>
            </a:r>
          </a:p>
        </p:txBody>
      </p:sp>
      <p:sp>
        <p:nvSpPr>
          <p:cNvPr id="4" name="Slide Number Placeholder 3"/>
          <p:cNvSpPr>
            <a:spLocks noGrp="1"/>
          </p:cNvSpPr>
          <p:nvPr>
            <p:ph type="sldNum" sz="quarter" idx="5"/>
          </p:nvPr>
        </p:nvSpPr>
        <p:spPr/>
        <p:txBody>
          <a:bodyPr/>
          <a:lstStyle/>
          <a:p>
            <a:fld id="{60B402CF-CD36-4C67-B8E4-FD5D793F5B2F}" type="slidenum">
              <a:rPr lang="en-NZ" smtClean="0"/>
              <a:t>11</a:t>
            </a:fld>
            <a:endParaRPr lang="en-NZ" dirty="0"/>
          </a:p>
        </p:txBody>
      </p:sp>
    </p:spTree>
    <p:extLst>
      <p:ext uri="{BB962C8B-B14F-4D97-AF65-F5344CB8AC3E}">
        <p14:creationId xmlns:p14="http://schemas.microsoft.com/office/powerpoint/2010/main" val="134765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1" dirty="0"/>
              <a:t>Lot of hype about the Moon these days</a:t>
            </a:r>
            <a:r>
              <a:rPr lang="en-NZ" b="0" dirty="0"/>
              <a:t>: Japan and India landed for the first time recently, two landers on their way and a third launching on Thursday. </a:t>
            </a:r>
            <a:r>
              <a:rPr lang="en-NZ" b="1" dirty="0"/>
              <a:t>Water ice. </a:t>
            </a:r>
            <a:r>
              <a:rPr lang="en-NZ" dirty="0"/>
              <a:t>Could make the Moon a pit stop of sorts on the way to the rest of the solar system. </a:t>
            </a:r>
          </a:p>
          <a:p>
            <a:r>
              <a:rPr lang="en-NZ" dirty="0"/>
              <a:t>No wonder the two big space players want to plant their flag there. </a:t>
            </a:r>
            <a:r>
              <a:rPr lang="en-NZ" b="1" dirty="0"/>
              <a:t>Space Race 2.0?</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12</a:t>
            </a:fld>
            <a:endParaRPr lang="en-NZ" dirty="0"/>
          </a:p>
        </p:txBody>
      </p:sp>
    </p:spTree>
    <p:extLst>
      <p:ext uri="{BB962C8B-B14F-4D97-AF65-F5344CB8AC3E}">
        <p14:creationId xmlns:p14="http://schemas.microsoft.com/office/powerpoint/2010/main" val="89781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Rocks that the Apollo astronauts brought back showed no sign of water: Moon must be completely dry.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However, the Moon has these craters at its poles which are permanently shadowed. Craters like Shackleton here haven’t seen the Sun for perhaps billions of years. In 2009, an Indian spacecraft orbiting the Moon discovered chemical signature of water ice in these craters. This has led to a lot of excitement. Water could be a real boon for exploration and settlement: could make the Moon a pit stop on the way to the rest of the solar system. But there are still lots of unknowns: know it’s there, but don’t know how much or how easily accessible.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Therefore, in order to find out, </a:t>
            </a:r>
            <a:r>
              <a:rPr lang="en-NZ" b="1" dirty="0"/>
              <a:t>the South Pole is the target for </a:t>
            </a:r>
            <a:r>
              <a:rPr lang="en-NZ" dirty="0"/>
              <a:t>both the American and Chinese lunar bases.</a:t>
            </a:r>
          </a:p>
        </p:txBody>
      </p:sp>
      <p:sp>
        <p:nvSpPr>
          <p:cNvPr id="4" name="Slide Number Placeholder 3"/>
          <p:cNvSpPr>
            <a:spLocks noGrp="1"/>
          </p:cNvSpPr>
          <p:nvPr>
            <p:ph type="sldNum" sz="quarter" idx="5"/>
          </p:nvPr>
        </p:nvSpPr>
        <p:spPr/>
        <p:txBody>
          <a:bodyPr/>
          <a:lstStyle/>
          <a:p>
            <a:fld id="{60B402CF-CD36-4C67-B8E4-FD5D793F5B2F}" type="slidenum">
              <a:rPr lang="en-NZ" smtClean="0"/>
              <a:t>13</a:t>
            </a:fld>
            <a:endParaRPr lang="en-NZ" dirty="0"/>
          </a:p>
        </p:txBody>
      </p:sp>
    </p:spTree>
    <p:extLst>
      <p:ext uri="{BB962C8B-B14F-4D97-AF65-F5344CB8AC3E}">
        <p14:creationId xmlns:p14="http://schemas.microsoft.com/office/powerpoint/2010/main" val="2213898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Not like it was in the 60s: today, as much cooperation as it is competition.</a:t>
            </a:r>
          </a:p>
          <a:p>
            <a:pPr marL="171450" indent="-171450">
              <a:buFont typeface="Arial" panose="020B0604020202020204" pitchFamily="34" charset="0"/>
              <a:buChar char="•"/>
            </a:pPr>
            <a:r>
              <a:rPr lang="en-NZ" dirty="0"/>
              <a:t>SPD-1: going back with international partners. Been building coalition under the Artemis Accords, </a:t>
            </a:r>
            <a:r>
              <a:rPr lang="en-US" dirty="0"/>
              <a:t>set of ground rules for operating on and around the Moon and Mars</a:t>
            </a:r>
            <a:r>
              <a:rPr lang="en-NZ" dirty="0"/>
              <a:t>: </a:t>
            </a:r>
            <a:r>
              <a:rPr lang="en-NZ" b="1" dirty="0"/>
              <a:t>53 nations signed so far</a:t>
            </a:r>
            <a:r>
              <a:rPr lang="en-NZ" dirty="0"/>
              <a:t>, including NZ</a:t>
            </a:r>
          </a:p>
          <a:p>
            <a:pPr marL="171450" indent="-171450">
              <a:buFont typeface="Arial" panose="020B0604020202020204" pitchFamily="34" charset="0"/>
              <a:buChar char="•"/>
            </a:pPr>
            <a:r>
              <a:rPr lang="en-NZ" dirty="0"/>
              <a:t>Meanwhile, China and Russia are gathering partners around </a:t>
            </a:r>
            <a:r>
              <a:rPr lang="en-NZ" i="1" dirty="0"/>
              <a:t>their </a:t>
            </a:r>
            <a:r>
              <a:rPr lang="en-NZ" dirty="0"/>
              <a:t>planned lunar base, also targeting the South Pole.</a:t>
            </a:r>
          </a:p>
          <a:p>
            <a:pPr marL="171450" indent="-171450">
              <a:buFont typeface="Arial" panose="020B0604020202020204" pitchFamily="34" charset="0"/>
              <a:buChar char="•"/>
            </a:pPr>
            <a:r>
              <a:rPr lang="en-NZ" i="0" dirty="0"/>
              <a:t>Interesting to note there’s a very low barrier to signing on to these agreements: more than half the signatories of the Artemis Accords have no formal space program. </a:t>
            </a:r>
            <a:r>
              <a:rPr lang="en-NZ" b="1" i="0" dirty="0"/>
              <a:t>Clearly states take national pride in simply being associated with these endeavours</a:t>
            </a:r>
            <a:endParaRPr lang="en-NZ" i="0" dirty="0"/>
          </a:p>
        </p:txBody>
      </p:sp>
      <p:sp>
        <p:nvSpPr>
          <p:cNvPr id="4" name="Slide Number Placeholder 3"/>
          <p:cNvSpPr>
            <a:spLocks noGrp="1"/>
          </p:cNvSpPr>
          <p:nvPr>
            <p:ph type="sldNum" sz="quarter" idx="5"/>
          </p:nvPr>
        </p:nvSpPr>
        <p:spPr/>
        <p:txBody>
          <a:bodyPr/>
          <a:lstStyle/>
          <a:p>
            <a:fld id="{60B402CF-CD36-4C67-B8E4-FD5D793F5B2F}" type="slidenum">
              <a:rPr lang="en-NZ" smtClean="0"/>
              <a:t>14</a:t>
            </a:fld>
            <a:endParaRPr lang="en-NZ" dirty="0"/>
          </a:p>
        </p:txBody>
      </p:sp>
    </p:spTree>
    <p:extLst>
      <p:ext uri="{BB962C8B-B14F-4D97-AF65-F5344CB8AC3E}">
        <p14:creationId xmlns:p14="http://schemas.microsoft.com/office/powerpoint/2010/main" val="256958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For a long time, there was really no business case. Now, people have found ways to make money. Made a lot easier if you have a lot of money to start off with: </a:t>
            </a:r>
            <a:r>
              <a:rPr lang="en-NZ" b="1" dirty="0"/>
              <a:t>just ask these guys. </a:t>
            </a:r>
            <a:r>
              <a:rPr lang="en-NZ" dirty="0"/>
              <a:t>As an aside, Bezos and Branson have both ridden their own rockets to space (within 9 days of each other). Musk hasn’t yet, though many people want him to and not come back. All 3 </a:t>
            </a:r>
            <a:r>
              <a:rPr lang="en-NZ" dirty="0" err="1"/>
              <a:t>billionaries</a:t>
            </a:r>
            <a:r>
              <a:rPr lang="en-NZ" dirty="0"/>
              <a:t> have made at least somewhat successful companies out of launching tourists or satellites</a:t>
            </a:r>
          </a:p>
        </p:txBody>
      </p:sp>
      <p:sp>
        <p:nvSpPr>
          <p:cNvPr id="4" name="Slide Number Placeholder 3"/>
          <p:cNvSpPr>
            <a:spLocks noGrp="1"/>
          </p:cNvSpPr>
          <p:nvPr>
            <p:ph type="sldNum" sz="quarter" idx="5"/>
          </p:nvPr>
        </p:nvSpPr>
        <p:spPr/>
        <p:txBody>
          <a:bodyPr/>
          <a:lstStyle/>
          <a:p>
            <a:fld id="{60B402CF-CD36-4C67-B8E4-FD5D793F5B2F}" type="slidenum">
              <a:rPr lang="en-NZ" smtClean="0"/>
              <a:t>15</a:t>
            </a:fld>
            <a:endParaRPr lang="en-NZ" dirty="0"/>
          </a:p>
        </p:txBody>
      </p:sp>
    </p:spTree>
    <p:extLst>
      <p:ext uri="{BB962C8B-B14F-4D97-AF65-F5344CB8AC3E}">
        <p14:creationId xmlns:p14="http://schemas.microsoft.com/office/powerpoint/2010/main" val="126064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Shout out to the Kiwi companies working on spaceplanes. But it’s really been one company that has revolutionised the economics of spaceflight. </a:t>
            </a:r>
            <a:r>
              <a:rPr lang="en-NZ" b="1" dirty="0"/>
              <a:t>Anyone know how they did that?</a:t>
            </a:r>
          </a:p>
        </p:txBody>
      </p:sp>
      <p:sp>
        <p:nvSpPr>
          <p:cNvPr id="4" name="Slide Number Placeholder 3"/>
          <p:cNvSpPr>
            <a:spLocks noGrp="1"/>
          </p:cNvSpPr>
          <p:nvPr>
            <p:ph type="sldNum" sz="quarter" idx="5"/>
          </p:nvPr>
        </p:nvSpPr>
        <p:spPr/>
        <p:txBody>
          <a:bodyPr/>
          <a:lstStyle/>
          <a:p>
            <a:fld id="{60B402CF-CD36-4C67-B8E4-FD5D793F5B2F}" type="slidenum">
              <a:rPr lang="en-NZ" smtClean="0"/>
              <a:t>16</a:t>
            </a:fld>
            <a:endParaRPr lang="en-NZ" dirty="0"/>
          </a:p>
        </p:txBody>
      </p:sp>
    </p:spTree>
    <p:extLst>
      <p:ext uri="{BB962C8B-B14F-4D97-AF65-F5344CB8AC3E}">
        <p14:creationId xmlns:p14="http://schemas.microsoft.com/office/powerpoint/2010/main" val="1009482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Most technology has improved drastically since the 60s. But one area where it’s remained stubbornly retro, and therefore expensive, is rocketry. The price of sending stuff to orbit has been stuck at around $10,000kg. Until this company came along and pioneered reusability. Having landed boosters over 300 times, re-used them up to 22 times each. Resulted in massive cost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In 2020, under NASA’s commercial crew program, SpaceX ended the USA’s reliance on paying the Russians to take their astronauts to the ISS. Since then, they’ve had a monopoly. Just when it looked like that was finally broken by Boeing, as you’ll have heard in the news recently, their capsule is still playing up after years of delays.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b="1" dirty="0"/>
              <a:t>Falcon 9 as become the world’s space delivery truck for hire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As we’ve seen with Starlink, it’s also a company truck: they’re not only the world’s largest launch provider, but also the largest satellite operator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 maybe NASA could be interested in that too.</a:t>
            </a:r>
          </a:p>
        </p:txBody>
      </p:sp>
      <p:sp>
        <p:nvSpPr>
          <p:cNvPr id="4" name="Slide Number Placeholder 3"/>
          <p:cNvSpPr>
            <a:spLocks noGrp="1"/>
          </p:cNvSpPr>
          <p:nvPr>
            <p:ph type="sldNum" sz="quarter" idx="5"/>
          </p:nvPr>
        </p:nvSpPr>
        <p:spPr/>
        <p:txBody>
          <a:bodyPr/>
          <a:lstStyle/>
          <a:p>
            <a:fld id="{60B402CF-CD36-4C67-B8E4-FD5D793F5B2F}" type="slidenum">
              <a:rPr lang="en-NZ" smtClean="0"/>
              <a:t>17</a:t>
            </a:fld>
            <a:endParaRPr lang="en-NZ" dirty="0"/>
          </a:p>
        </p:txBody>
      </p:sp>
    </p:spTree>
    <p:extLst>
      <p:ext uri="{BB962C8B-B14F-4D97-AF65-F5344CB8AC3E}">
        <p14:creationId xmlns:p14="http://schemas.microsoft.com/office/powerpoint/2010/main" val="7373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7CFA-9EB1-CA9A-E323-71FD113F9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57725-678B-3B4E-ED8F-EF09EA098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34050-2588-0E8D-0E81-30D60F5F5255}"/>
              </a:ext>
            </a:extLst>
          </p:cNvPr>
          <p:cNvSpPr>
            <a:spLocks noGrp="1"/>
          </p:cNvSpPr>
          <p:nvPr>
            <p:ph type="body" idx="1"/>
          </p:nvPr>
        </p:nvSpPr>
        <p:spPr/>
        <p:txBody>
          <a:bodyPr/>
          <a:lstStyle/>
          <a:p>
            <a:pPr marL="171450" indent="-171450">
              <a:buFont typeface="Arial" panose="020B0604020202020204" pitchFamily="34" charset="0"/>
              <a:buChar char="•"/>
            </a:pPr>
            <a:r>
              <a:rPr lang="en-NZ" dirty="0"/>
              <a:t>So how do things compare in terms of motivating each program?</a:t>
            </a:r>
          </a:p>
          <a:p>
            <a:pPr marL="171450" indent="-171450">
              <a:buFont typeface="Arial" panose="020B0604020202020204" pitchFamily="34" charset="0"/>
              <a:buChar char="•"/>
            </a:pPr>
            <a:r>
              <a:rPr lang="en-NZ" dirty="0"/>
              <a:t>Apollo managed to justify its cost solely in beating the Russians, potentially helped by a desire to fulfil the ambitious goal of a murdered President.</a:t>
            </a:r>
          </a:p>
          <a:p>
            <a:pPr marL="171450" indent="-171450">
              <a:buFont typeface="Arial" panose="020B0604020202020204" pitchFamily="34" charset="0"/>
              <a:buChar char="•"/>
            </a:pPr>
            <a:r>
              <a:rPr lang="en-NZ" dirty="0"/>
              <a:t>Artemis has a much broader set of motivations: yes, still has a geopolitical element, but it is also about greater collaboration and new milestones. </a:t>
            </a:r>
          </a:p>
          <a:p>
            <a:pPr marL="171450" indent="-171450">
              <a:buFont typeface="Arial" panose="020B0604020202020204" pitchFamily="34" charset="0"/>
              <a:buChar char="•"/>
            </a:pPr>
            <a:r>
              <a:rPr lang="en-NZ" dirty="0"/>
              <a:t>Science much more at the forefront this time, as is the long-term goal of setting up a base and using it to prepare for that next giant leap: setting foot on Mars. </a:t>
            </a:r>
            <a:r>
              <a:rPr lang="en-NZ" b="1" dirty="0"/>
              <a:t>But how are they going to get there?</a:t>
            </a:r>
            <a:endParaRPr lang="en-NZ" dirty="0"/>
          </a:p>
        </p:txBody>
      </p:sp>
      <p:sp>
        <p:nvSpPr>
          <p:cNvPr id="4" name="Slide Number Placeholder 3">
            <a:extLst>
              <a:ext uri="{FF2B5EF4-FFF2-40B4-BE49-F238E27FC236}">
                <a16:creationId xmlns:a16="http://schemas.microsoft.com/office/drawing/2014/main" id="{46A7D87E-6C7D-FB13-38B7-78BACCF27793}"/>
              </a:ext>
            </a:extLst>
          </p:cNvPr>
          <p:cNvSpPr>
            <a:spLocks noGrp="1"/>
          </p:cNvSpPr>
          <p:nvPr>
            <p:ph type="sldNum" sz="quarter" idx="5"/>
          </p:nvPr>
        </p:nvSpPr>
        <p:spPr/>
        <p:txBody>
          <a:bodyPr/>
          <a:lstStyle/>
          <a:p>
            <a:fld id="{60B402CF-CD36-4C67-B8E4-FD5D793F5B2F}" type="slidenum">
              <a:rPr lang="en-NZ" smtClean="0"/>
              <a:t>18</a:t>
            </a:fld>
            <a:endParaRPr lang="en-NZ" dirty="0"/>
          </a:p>
        </p:txBody>
      </p:sp>
    </p:spTree>
    <p:extLst>
      <p:ext uri="{BB962C8B-B14F-4D97-AF65-F5344CB8AC3E}">
        <p14:creationId xmlns:p14="http://schemas.microsoft.com/office/powerpoint/2010/main" val="252002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Slightly smaller rocket called Space Launch System. Still impressive, but to people in the industry incredible disappointing. Basically, US senators have hobbled together a less capable, fully disposable system, using old shuttle hardware at exorbitant cost to the taxpayer, and to top it all off given it the most boring name you can think off. Means this rocket is actually in serious danger of being cancelled. But until then…</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19</a:t>
            </a:fld>
            <a:endParaRPr lang="en-NZ" dirty="0"/>
          </a:p>
        </p:txBody>
      </p:sp>
    </p:spTree>
    <p:extLst>
      <p:ext uri="{BB962C8B-B14F-4D97-AF65-F5344CB8AC3E}">
        <p14:creationId xmlns:p14="http://schemas.microsoft.com/office/powerpoint/2010/main" val="282346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instrumental to growth of SpaceX: revenue expected to hit 12 billion USD this year. Allows them to fund development in their next big project, which we’ll get into later.</a:t>
            </a:r>
          </a:p>
        </p:txBody>
      </p:sp>
      <p:sp>
        <p:nvSpPr>
          <p:cNvPr id="4" name="Slide Number Placeholder 3"/>
          <p:cNvSpPr>
            <a:spLocks noGrp="1"/>
          </p:cNvSpPr>
          <p:nvPr>
            <p:ph type="sldNum" sz="quarter" idx="5"/>
          </p:nvPr>
        </p:nvSpPr>
        <p:spPr/>
        <p:txBody>
          <a:bodyPr/>
          <a:lstStyle/>
          <a:p>
            <a:fld id="{60B402CF-CD36-4C67-B8E4-FD5D793F5B2F}" type="slidenum">
              <a:rPr lang="en-NZ" smtClean="0"/>
              <a:t>2</a:t>
            </a:fld>
            <a:endParaRPr lang="en-NZ" dirty="0"/>
          </a:p>
        </p:txBody>
      </p:sp>
    </p:spTree>
    <p:extLst>
      <p:ext uri="{BB962C8B-B14F-4D97-AF65-F5344CB8AC3E}">
        <p14:creationId xmlns:p14="http://schemas.microsoft.com/office/powerpoint/2010/main" val="3219975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Life support</a:t>
            </a:r>
          </a:p>
          <a:p>
            <a:pPr marL="171450" indent="-171450">
              <a:buFont typeface="Arial" panose="020B0604020202020204" pitchFamily="34" charset="0"/>
              <a:buChar char="•"/>
            </a:pPr>
            <a:r>
              <a:rPr lang="en-NZ" dirty="0"/>
              <a:t>Apollo had the cool rocket name. Artemis has the cool capsule name. Same basic design, but it’s a bit roomier and has better computers (supposedly have improved a bit since the 60s) However, you’ll see that there are some downwards arrows on the stats. The engine for Orion, being built by the European Space Agency, is a relatively feeble, so Orion cannot get as far as the Apollo capsule did. As with the rocket, this underpowered design is the result of having years of competing priorities – something that did not plague Apollo.</a:t>
            </a:r>
          </a:p>
          <a:p>
            <a:pPr marL="171450" indent="-171450">
              <a:buFont typeface="Arial" panose="020B0604020202020204" pitchFamily="34" charset="0"/>
              <a:buChar char="•"/>
            </a:pPr>
            <a:r>
              <a:rPr lang="en-NZ" dirty="0"/>
              <a:t>But Orion also proved itself on Artemis 1…</a:t>
            </a:r>
          </a:p>
          <a:p>
            <a:pPr marL="0" indent="0">
              <a:buFont typeface="Arial" panose="020B0604020202020204" pitchFamily="34" charset="0"/>
              <a:buNone/>
            </a:pPr>
            <a:r>
              <a:rPr lang="en-NZ" i="1" dirty="0"/>
              <a:t>Source: Adapted from https://www.americaspace.com/2019/11/04/artemis-updates-2019-11-03/</a:t>
            </a:r>
          </a:p>
        </p:txBody>
      </p:sp>
      <p:sp>
        <p:nvSpPr>
          <p:cNvPr id="4" name="Slide Number Placeholder 3"/>
          <p:cNvSpPr>
            <a:spLocks noGrp="1"/>
          </p:cNvSpPr>
          <p:nvPr>
            <p:ph type="sldNum" sz="quarter" idx="5"/>
          </p:nvPr>
        </p:nvSpPr>
        <p:spPr/>
        <p:txBody>
          <a:bodyPr/>
          <a:lstStyle/>
          <a:p>
            <a:fld id="{60B402CF-CD36-4C67-B8E4-FD5D793F5B2F}" type="slidenum">
              <a:rPr lang="en-NZ" smtClean="0"/>
              <a:t>20</a:t>
            </a:fld>
            <a:endParaRPr lang="en-NZ" dirty="0"/>
          </a:p>
        </p:txBody>
      </p:sp>
    </p:spTree>
    <p:extLst>
      <p:ext uri="{BB962C8B-B14F-4D97-AF65-F5344CB8AC3E}">
        <p14:creationId xmlns:p14="http://schemas.microsoft.com/office/powerpoint/2010/main" val="124528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Apollo’s lunar module was neatly tucked away inside the Saturn V, just below the command and service module. But SLS doesn’t have room for a lander, and NASA hadn’t been working on one anyway.</a:t>
            </a:r>
          </a:p>
          <a:p>
            <a:pPr marL="171450" indent="-171450">
              <a:buFont typeface="Arial" panose="020B0604020202020204" pitchFamily="34" charset="0"/>
              <a:buChar char="•"/>
            </a:pPr>
            <a:r>
              <a:rPr lang="en-NZ" dirty="0"/>
              <a:t>Under new commercial paradigm, put out a call to industry to come up with something</a:t>
            </a:r>
            <a:endParaRPr lang="en-NZ" i="1" dirty="0"/>
          </a:p>
          <a:p>
            <a:pPr marL="171450" indent="-171450">
              <a:buFont typeface="Arial" panose="020B0604020202020204" pitchFamily="34" charset="0"/>
              <a:buChar char="•"/>
            </a:pPr>
            <a:r>
              <a:rPr lang="en-NZ" dirty="0"/>
              <a:t>SpaceX were selected, being the only ones within the measly budget NASA was given from Congress.</a:t>
            </a:r>
          </a:p>
          <a:p>
            <a:pPr marL="171450" indent="-171450">
              <a:buFont typeface="Arial" panose="020B0604020202020204" pitchFamily="34" charset="0"/>
              <a:buChar char="•"/>
            </a:pPr>
            <a:r>
              <a:rPr lang="en-NZ" b="0" dirty="0"/>
              <a:t>However, you might say their proposal was slightly bigger.</a:t>
            </a:r>
          </a:p>
          <a:p>
            <a:pPr marL="171450" indent="-171450">
              <a:buFont typeface="Arial" panose="020B0604020202020204" pitchFamily="34" charset="0"/>
              <a:buChar char="•"/>
            </a:pPr>
            <a:endParaRPr lang="en-NZ" b="0" dirty="0"/>
          </a:p>
          <a:p>
            <a:pPr marL="0" indent="0">
              <a:buFont typeface="Arial" panose="020B0604020202020204" pitchFamily="34" charset="0"/>
              <a:buNone/>
            </a:pPr>
            <a:r>
              <a:rPr lang="en-NZ" b="0" i="1" dirty="0"/>
              <a:t>Source: Everyday Astronaut YT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21</a:t>
            </a:fld>
            <a:endParaRPr lang="en-NZ" dirty="0"/>
          </a:p>
        </p:txBody>
      </p:sp>
    </p:spTree>
    <p:extLst>
      <p:ext uri="{BB962C8B-B14F-4D97-AF65-F5344CB8AC3E}">
        <p14:creationId xmlns:p14="http://schemas.microsoft.com/office/powerpoint/2010/main" val="2445394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Why so ginormous? Originally designed to send 100 people to Mars, the long-term goal of SpaceX. Just like the rest of the Artemis vehicles: really not optimised for a moon landing! But because already investing so much capital in it, SpaceX was able to offer their lander for half the price of the next cheapest option, despite being the most silly looking. </a:t>
            </a:r>
          </a:p>
          <a:p>
            <a:pPr marL="171450" indent="-171450">
              <a:buFont typeface="Arial" panose="020B0604020202020204" pitchFamily="34" charset="0"/>
              <a:buChar char="•"/>
            </a:pPr>
            <a:r>
              <a:rPr lang="en-NZ" dirty="0"/>
              <a:t>So the idea here is that Orion will dock with Starship in lunar orbit, transfer the astronauts, who will then descend to the surface. To do this, Starship needs to launch on its own rocket, which as you might expect, is also quite large.</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22</a:t>
            </a:fld>
            <a:endParaRPr lang="en-NZ" dirty="0"/>
          </a:p>
        </p:txBody>
      </p:sp>
    </p:spTree>
    <p:extLst>
      <p:ext uri="{BB962C8B-B14F-4D97-AF65-F5344CB8AC3E}">
        <p14:creationId xmlns:p14="http://schemas.microsoft.com/office/powerpoint/2010/main" val="414497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The full Starship launch vehicle is even taller than Saturn V, double the thrust, courtesy of its 33 engines, and designed to be </a:t>
            </a:r>
            <a:r>
              <a:rPr lang="en-NZ" b="1" dirty="0"/>
              <a:t>fully and rapidly reusable. </a:t>
            </a:r>
          </a:p>
          <a:p>
            <a:pPr marL="171450" indent="-171450">
              <a:buFont typeface="Arial" panose="020B0604020202020204" pitchFamily="34" charset="0"/>
              <a:buChar char="•"/>
            </a:pPr>
            <a:r>
              <a:rPr lang="en-NZ" b="0" dirty="0"/>
              <a:t>This system will truly change the game if it is successful, including making the fully </a:t>
            </a:r>
            <a:r>
              <a:rPr lang="en-NZ" b="0" i="1" dirty="0"/>
              <a:t>disposable</a:t>
            </a:r>
            <a:r>
              <a:rPr lang="en-NZ" b="0" dirty="0"/>
              <a:t> SLS redundant. But it’s not there yet. </a:t>
            </a:r>
          </a:p>
          <a:p>
            <a:pPr marL="171450" indent="-171450">
              <a:buFont typeface="Arial" panose="020B0604020202020204" pitchFamily="34" charset="0"/>
              <a:buChar char="•"/>
            </a:pPr>
            <a:r>
              <a:rPr lang="en-NZ" b="0" dirty="0"/>
              <a:t>Lander = most unproven and technically challenging part of the whole program. But SpaceX have proven they can do incredible things, and </a:t>
            </a:r>
            <a:r>
              <a:rPr lang="en-NZ" b="1" dirty="0"/>
              <a:t>we are seeing progress. </a:t>
            </a:r>
          </a:p>
          <a:p>
            <a:pPr marL="171450" indent="-171450">
              <a:buFont typeface="Arial" panose="020B0604020202020204" pitchFamily="34" charset="0"/>
              <a:buChar char="•"/>
            </a:pPr>
            <a:r>
              <a:rPr lang="en-NZ" b="0" i="1" dirty="0"/>
              <a:t>Super heavy = &gt;50 metric tons (shuttle qualifies if including orbiter)</a:t>
            </a:r>
          </a:p>
        </p:txBody>
      </p:sp>
      <p:sp>
        <p:nvSpPr>
          <p:cNvPr id="4" name="Slide Number Placeholder 3"/>
          <p:cNvSpPr>
            <a:spLocks noGrp="1"/>
          </p:cNvSpPr>
          <p:nvPr>
            <p:ph type="sldNum" sz="quarter" idx="5"/>
          </p:nvPr>
        </p:nvSpPr>
        <p:spPr/>
        <p:txBody>
          <a:bodyPr/>
          <a:lstStyle/>
          <a:p>
            <a:fld id="{60B402CF-CD36-4C67-B8E4-FD5D793F5B2F}" type="slidenum">
              <a:rPr lang="en-NZ" smtClean="0"/>
              <a:t>23</a:t>
            </a:fld>
            <a:endParaRPr lang="en-NZ" dirty="0"/>
          </a:p>
        </p:txBody>
      </p:sp>
    </p:spTree>
    <p:extLst>
      <p:ext uri="{BB962C8B-B14F-4D97-AF65-F5344CB8AC3E}">
        <p14:creationId xmlns:p14="http://schemas.microsoft.com/office/powerpoint/2010/main" val="119053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From their rocket factory in South Texas, they’ve actually built and tested six starships now. </a:t>
            </a:r>
          </a:p>
          <a:p>
            <a:r>
              <a:rPr lang="en-NZ" dirty="0"/>
              <a:t>Have been some explosions along the way, but that approach to testing is what has allowed them to iterate and improve so quickly. Led to a particularly inspiring triumph of engineering on Flight 5 earlier this year.</a:t>
            </a:r>
          </a:p>
        </p:txBody>
      </p:sp>
      <p:sp>
        <p:nvSpPr>
          <p:cNvPr id="4" name="Slide Number Placeholder 3"/>
          <p:cNvSpPr>
            <a:spLocks noGrp="1"/>
          </p:cNvSpPr>
          <p:nvPr>
            <p:ph type="sldNum" sz="quarter" idx="5"/>
          </p:nvPr>
        </p:nvSpPr>
        <p:spPr/>
        <p:txBody>
          <a:bodyPr/>
          <a:lstStyle/>
          <a:p>
            <a:fld id="{60B402CF-CD36-4C67-B8E4-FD5D793F5B2F}" type="slidenum">
              <a:rPr lang="en-NZ" smtClean="0"/>
              <a:t>24</a:t>
            </a:fld>
            <a:endParaRPr lang="en-NZ" dirty="0"/>
          </a:p>
        </p:txBody>
      </p:sp>
    </p:spTree>
    <p:extLst>
      <p:ext uri="{BB962C8B-B14F-4D97-AF65-F5344CB8AC3E}">
        <p14:creationId xmlns:p14="http://schemas.microsoft.com/office/powerpoint/2010/main" val="2939825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This time lapse shows that 70m booster section returning to the launchpad to be caught by two giant arms. This is key to rapid reusability.</a:t>
            </a:r>
          </a:p>
          <a:p>
            <a:pPr marL="171450" indent="-171450">
              <a:buFont typeface="Arial" panose="020B0604020202020204" pitchFamily="34" charset="0"/>
              <a:buChar char="•"/>
            </a:pPr>
            <a:r>
              <a:rPr lang="en-NZ" dirty="0"/>
              <a:t>Next milestones: land landings, in-orbit refuelling, and land without people on the Moon.</a:t>
            </a:r>
          </a:p>
          <a:p>
            <a:pPr marL="171450" indent="-171450">
              <a:buFont typeface="Arial" panose="020B0604020202020204" pitchFamily="34" charset="0"/>
              <a:buChar char="•"/>
            </a:pPr>
            <a:r>
              <a:rPr lang="en-NZ" dirty="0"/>
              <a:t>Only then NASA will be ready to put astronauts in it.</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25</a:t>
            </a:fld>
            <a:endParaRPr lang="en-NZ" dirty="0"/>
          </a:p>
        </p:txBody>
      </p:sp>
    </p:spTree>
    <p:extLst>
      <p:ext uri="{BB962C8B-B14F-4D97-AF65-F5344CB8AC3E}">
        <p14:creationId xmlns:p14="http://schemas.microsoft.com/office/powerpoint/2010/main" val="1315387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 Last Friday it was delayed to 2026 after damage to the heat shiel on Artemis 1 had to be investigated. 10-day trip, loop around the Moon and come back</a:t>
            </a:r>
          </a:p>
          <a:p>
            <a:pPr marL="171450" indent="-171450">
              <a:buFont typeface="Arial" panose="020B0604020202020204" pitchFamily="34" charset="0"/>
              <a:buChar char="•"/>
            </a:pPr>
            <a:r>
              <a:rPr lang="en-NZ" dirty="0"/>
              <a:t>Roughly equivalent to Apollo 8, will be first time humans will have left earth orbit in 53 years.</a:t>
            </a:r>
          </a:p>
          <a:p>
            <a:pPr marL="171450" indent="-171450">
              <a:buFont typeface="Arial" panose="020B0604020202020204" pitchFamily="34" charset="0"/>
              <a:buChar char="•"/>
            </a:pPr>
            <a:r>
              <a:rPr lang="en-NZ" dirty="0"/>
              <a:t>Already seeing diverse crew: even a Canadian! NASA will be bringing Europeans and Japanese astronauts along on future Artemis flights.</a:t>
            </a:r>
          </a:p>
          <a:p>
            <a:pPr marL="171450" indent="-171450">
              <a:buFont typeface="Arial" panose="020B0604020202020204" pitchFamily="34" charset="0"/>
              <a:buChar char="•"/>
            </a:pPr>
            <a:r>
              <a:rPr lang="en-NZ" dirty="0"/>
              <a:t>Won’t be landing yet. For that we need the third and final vehicle.</a:t>
            </a:r>
          </a:p>
        </p:txBody>
      </p:sp>
      <p:sp>
        <p:nvSpPr>
          <p:cNvPr id="4" name="Slide Number Placeholder 3"/>
          <p:cNvSpPr>
            <a:spLocks noGrp="1"/>
          </p:cNvSpPr>
          <p:nvPr>
            <p:ph type="sldNum" sz="quarter" idx="5"/>
          </p:nvPr>
        </p:nvSpPr>
        <p:spPr/>
        <p:txBody>
          <a:bodyPr/>
          <a:lstStyle/>
          <a:p>
            <a:fld id="{60B402CF-CD36-4C67-B8E4-FD5D793F5B2F}" type="slidenum">
              <a:rPr lang="en-NZ" smtClean="0"/>
              <a:t>26</a:t>
            </a:fld>
            <a:endParaRPr lang="en-NZ" dirty="0"/>
          </a:p>
        </p:txBody>
      </p:sp>
    </p:spTree>
    <p:extLst>
      <p:ext uri="{BB962C8B-B14F-4D97-AF65-F5344CB8AC3E}">
        <p14:creationId xmlns:p14="http://schemas.microsoft.com/office/powerpoint/2010/main" val="83868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a:t>Artemis III is planned to see the first woman on the Moon, as part of a week-long stay at the South Pole. But it’s not just the size of the lander or the diversity of the crew that has changed from Apollo. Baked into Artemis is much more ambitious plan.</a:t>
            </a:r>
          </a:p>
        </p:txBody>
      </p:sp>
      <p:sp>
        <p:nvSpPr>
          <p:cNvPr id="4" name="Slide Number Placeholder 3"/>
          <p:cNvSpPr>
            <a:spLocks noGrp="1"/>
          </p:cNvSpPr>
          <p:nvPr>
            <p:ph type="sldNum" sz="quarter" idx="5"/>
          </p:nvPr>
        </p:nvSpPr>
        <p:spPr/>
        <p:txBody>
          <a:bodyPr/>
          <a:lstStyle/>
          <a:p>
            <a:fld id="{60B402CF-CD36-4C67-B8E4-FD5D793F5B2F}" type="slidenum">
              <a:rPr lang="en-NZ" smtClean="0"/>
              <a:t>27</a:t>
            </a:fld>
            <a:endParaRPr lang="en-NZ" dirty="0"/>
          </a:p>
        </p:txBody>
      </p:sp>
    </p:spTree>
    <p:extLst>
      <p:ext uri="{BB962C8B-B14F-4D97-AF65-F5344CB8AC3E}">
        <p14:creationId xmlns:p14="http://schemas.microsoft.com/office/powerpoint/2010/main" val="3075763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dirty="0"/>
              <a:t>What NASA envisions by the 2030s is a so-called “sustainable presence”: proper b</a:t>
            </a:r>
            <a:r>
              <a:rPr lang="en-NZ" dirty="0"/>
              <a:t>ase camp with habitats, pressurised rovers built by Japan. A mini space station orbiting the Moon. Expeditions into those dark craters, and, if they bring back good news, </a:t>
            </a:r>
            <a:r>
              <a:rPr lang="en-NZ" b="1" dirty="0"/>
              <a:t>an ice mining operation. </a:t>
            </a:r>
            <a:r>
              <a:rPr lang="en-NZ" b="1" u="sng" dirty="0"/>
              <a:t>Can anyone think about any potential issues with this last proposal. Keeping in mind that we think all the ice is concentrated in one spot on the Moon?</a:t>
            </a:r>
            <a:endParaRPr lang="en-NZ" b="1" dirty="0"/>
          </a:p>
        </p:txBody>
      </p:sp>
      <p:sp>
        <p:nvSpPr>
          <p:cNvPr id="4" name="Slide Number Placeholder 3"/>
          <p:cNvSpPr>
            <a:spLocks noGrp="1"/>
          </p:cNvSpPr>
          <p:nvPr>
            <p:ph type="sldNum" sz="quarter" idx="5"/>
          </p:nvPr>
        </p:nvSpPr>
        <p:spPr/>
        <p:txBody>
          <a:bodyPr/>
          <a:lstStyle/>
          <a:p>
            <a:fld id="{60B402CF-CD36-4C67-B8E4-FD5D793F5B2F}" type="slidenum">
              <a:rPr lang="en-NZ" smtClean="0"/>
              <a:t>28</a:t>
            </a:fld>
            <a:endParaRPr lang="en-NZ" dirty="0"/>
          </a:p>
        </p:txBody>
      </p:sp>
    </p:spTree>
    <p:extLst>
      <p:ext uri="{BB962C8B-B14F-4D97-AF65-F5344CB8AC3E}">
        <p14:creationId xmlns:p14="http://schemas.microsoft.com/office/powerpoint/2010/main" val="3613369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only international treaty relating to space that has actually been signed by all nations that have been to space.</a:t>
            </a:r>
          </a:p>
        </p:txBody>
      </p:sp>
      <p:sp>
        <p:nvSpPr>
          <p:cNvPr id="4" name="Slide Number Placeholder 3"/>
          <p:cNvSpPr>
            <a:spLocks noGrp="1"/>
          </p:cNvSpPr>
          <p:nvPr>
            <p:ph type="sldNum" sz="quarter" idx="5"/>
          </p:nvPr>
        </p:nvSpPr>
        <p:spPr/>
        <p:txBody>
          <a:bodyPr/>
          <a:lstStyle/>
          <a:p>
            <a:fld id="{60B402CF-CD36-4C67-B8E4-FD5D793F5B2F}" type="slidenum">
              <a:rPr lang="en-NZ" smtClean="0"/>
              <a:t>29</a:t>
            </a:fld>
            <a:endParaRPr lang="en-NZ" dirty="0"/>
          </a:p>
        </p:txBody>
      </p:sp>
    </p:spTree>
    <p:extLst>
      <p:ext uri="{BB962C8B-B14F-4D97-AF65-F5344CB8AC3E}">
        <p14:creationId xmlns:p14="http://schemas.microsoft.com/office/powerpoint/2010/main" val="355896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At least 5,000 more </a:t>
            </a:r>
            <a:r>
              <a:rPr lang="en-NZ" dirty="0" err="1"/>
              <a:t>Starlinks</a:t>
            </a:r>
            <a:r>
              <a:rPr lang="en-NZ" dirty="0"/>
              <a:t> planned. Amazon and China are planning so-called “mega-constellations” of satellites in the years to come. Speaking of China…</a:t>
            </a:r>
          </a:p>
        </p:txBody>
      </p:sp>
      <p:sp>
        <p:nvSpPr>
          <p:cNvPr id="4" name="Slide Number Placeholder 3"/>
          <p:cNvSpPr>
            <a:spLocks noGrp="1"/>
          </p:cNvSpPr>
          <p:nvPr>
            <p:ph type="sldNum" sz="quarter" idx="5"/>
          </p:nvPr>
        </p:nvSpPr>
        <p:spPr/>
        <p:txBody>
          <a:bodyPr/>
          <a:lstStyle/>
          <a:p>
            <a:fld id="{60B402CF-CD36-4C67-B8E4-FD5D793F5B2F}" type="slidenum">
              <a:rPr lang="en-NZ" smtClean="0"/>
              <a:t>3</a:t>
            </a:fld>
            <a:endParaRPr lang="en-NZ" dirty="0"/>
          </a:p>
        </p:txBody>
      </p:sp>
    </p:spTree>
    <p:extLst>
      <p:ext uri="{BB962C8B-B14F-4D97-AF65-F5344CB8AC3E}">
        <p14:creationId xmlns:p14="http://schemas.microsoft.com/office/powerpoint/2010/main" val="3914160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b="0" dirty="0"/>
              <a:t>So as we’ve gone from Sputnik to Starlink, hopefully you’ve realised that space is very busy these days, with no sign of slowing down. </a:t>
            </a:r>
            <a:r>
              <a:rPr lang="en-NZ" b="1" dirty="0"/>
              <a:t>Things aren’t as black and white as they were in the 60s</a:t>
            </a:r>
            <a:r>
              <a:rPr lang="en-NZ" b="0" dirty="0"/>
              <a:t>: not longer just about two superpowers flexing on each other. There are now so many more players in the space game, with different motivations and morals and very little regulation to constrain them. This brings us back to the pros and cons of this new era.</a:t>
            </a:r>
          </a:p>
        </p:txBody>
      </p:sp>
      <p:sp>
        <p:nvSpPr>
          <p:cNvPr id="4" name="Slide Number Placeholder 3"/>
          <p:cNvSpPr>
            <a:spLocks noGrp="1"/>
          </p:cNvSpPr>
          <p:nvPr>
            <p:ph type="sldNum" sz="quarter" idx="5"/>
          </p:nvPr>
        </p:nvSpPr>
        <p:spPr/>
        <p:txBody>
          <a:bodyPr/>
          <a:lstStyle/>
          <a:p>
            <a:fld id="{60B402CF-CD36-4C67-B8E4-FD5D793F5B2F}" type="slidenum">
              <a:rPr lang="en-NZ" smtClean="0"/>
              <a:t>31</a:t>
            </a:fld>
            <a:endParaRPr lang="en-NZ" dirty="0"/>
          </a:p>
        </p:txBody>
      </p:sp>
    </p:spTree>
    <p:extLst>
      <p:ext uri="{BB962C8B-B14F-4D97-AF65-F5344CB8AC3E}">
        <p14:creationId xmlns:p14="http://schemas.microsoft.com/office/powerpoint/2010/main" val="3097755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Starlink is connecting communities that have never had high-speed internet, including rural areas in NZ, as well as places affected by war and natural disasters. With cheaper launches, we can have more science missions, and develop technologies that help life here on Earth. For the first time in 50 years, there is momentum around pushing humanity beyond low-earth orbit: and this time, not stopping, but setting up a lunar base and taking that next giant leap to Mars.</a:t>
            </a:r>
          </a:p>
          <a:p>
            <a:endParaRPr lang="en-NZ" dirty="0"/>
          </a:p>
          <a:p>
            <a:r>
              <a:rPr lang="en-NZ" dirty="0"/>
              <a:t>But we also can’t get too caught up in the excitement and romance of the final frontier. All these satellite </a:t>
            </a:r>
            <a:r>
              <a:rPr lang="en-NZ" dirty="0" err="1"/>
              <a:t>megaconstellations</a:t>
            </a:r>
            <a:r>
              <a:rPr lang="en-NZ" dirty="0"/>
              <a:t> are making earth orbit rather crowded, not to mention polluting the night sky. There is real potential for conflict over Earth orbit and resources on the Moon without adequate space traffic management and space law that all states can agree upon. And as for Mars: I’m all for sending people there to visit, but when it comes to building a self-sustaining colony anytime soon: </a:t>
            </a:r>
            <a:r>
              <a:rPr lang="en-NZ" b="1" dirty="0"/>
              <a:t>there is so much we don’t know about keeping humans alive in deep space for the long-term: radiation, growing food, raising children, governing an off-world society. </a:t>
            </a:r>
            <a:r>
              <a:rPr lang="en-NZ" b="0" dirty="0"/>
              <a:t>These challenges are all made abundantly clear in this book which I would highly recommend: very accessible and entertaining.</a:t>
            </a:r>
          </a:p>
          <a:p>
            <a:endParaRPr lang="en-NZ" b="0" dirty="0"/>
          </a:p>
          <a:p>
            <a:r>
              <a:rPr lang="en-NZ" b="1" dirty="0"/>
              <a:t>We can’t escape this balancing act here in NZ</a:t>
            </a:r>
            <a:r>
              <a:rPr lang="en-NZ" b="0" dirty="0"/>
              <a:t>: Kiwi farmers use Starlink, we have signed the Artemis Accords, we are home to one of two successful private rocket companies in the world, we have dark skies we want to protect, we have amazing space researchers at our universities who should probably have a say in all of this.</a:t>
            </a:r>
          </a:p>
          <a:p>
            <a:endParaRPr lang="en-NZ" b="0" dirty="0"/>
          </a:p>
          <a:p>
            <a:r>
              <a:rPr lang="en-NZ" b="1" dirty="0"/>
              <a:t>So this is the challenge, the contradiction you all need </a:t>
            </a:r>
            <a:r>
              <a:rPr lang="en-NZ" b="1"/>
              <a:t>to figure </a:t>
            </a:r>
            <a:r>
              <a:rPr lang="en-NZ" b="1" dirty="0"/>
              <a:t>out. Hopefully through this course – which I’m very jealous I didn’t have when I started </a:t>
            </a:r>
            <a:r>
              <a:rPr lang="en-NZ" b="1" dirty="0" err="1"/>
              <a:t>uni</a:t>
            </a:r>
            <a:r>
              <a:rPr lang="en-NZ" b="1" dirty="0"/>
              <a:t> - you’ll be better equipped to do that.</a:t>
            </a:r>
          </a:p>
        </p:txBody>
      </p:sp>
      <p:sp>
        <p:nvSpPr>
          <p:cNvPr id="4" name="Slide Number Placeholder 3"/>
          <p:cNvSpPr>
            <a:spLocks noGrp="1"/>
          </p:cNvSpPr>
          <p:nvPr>
            <p:ph type="sldNum" sz="quarter" idx="5"/>
          </p:nvPr>
        </p:nvSpPr>
        <p:spPr/>
        <p:txBody>
          <a:bodyPr/>
          <a:lstStyle/>
          <a:p>
            <a:fld id="{60B402CF-CD36-4C67-B8E4-FD5D793F5B2F}" type="slidenum">
              <a:rPr lang="en-NZ" smtClean="0"/>
              <a:t>32</a:t>
            </a:fld>
            <a:endParaRPr lang="en-NZ" dirty="0"/>
          </a:p>
        </p:txBody>
      </p:sp>
    </p:spTree>
    <p:extLst>
      <p:ext uri="{BB962C8B-B14F-4D97-AF65-F5344CB8AC3E}">
        <p14:creationId xmlns:p14="http://schemas.microsoft.com/office/powerpoint/2010/main" val="1841344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Go back to a speech from a much more eloquent American President than the one we have today.</a:t>
            </a:r>
          </a:p>
        </p:txBody>
      </p:sp>
      <p:sp>
        <p:nvSpPr>
          <p:cNvPr id="4" name="Slide Number Placeholder 3"/>
          <p:cNvSpPr>
            <a:spLocks noGrp="1"/>
          </p:cNvSpPr>
          <p:nvPr>
            <p:ph type="sldNum" sz="quarter" idx="5"/>
          </p:nvPr>
        </p:nvSpPr>
        <p:spPr/>
        <p:txBody>
          <a:bodyPr/>
          <a:lstStyle/>
          <a:p>
            <a:fld id="{60B402CF-CD36-4C67-B8E4-FD5D793F5B2F}" type="slidenum">
              <a:rPr lang="en-NZ" smtClean="0"/>
              <a:t>33</a:t>
            </a:fld>
            <a:endParaRPr lang="en-NZ" dirty="0"/>
          </a:p>
        </p:txBody>
      </p:sp>
    </p:spTree>
    <p:extLst>
      <p:ext uri="{BB962C8B-B14F-4D97-AF65-F5344CB8AC3E}">
        <p14:creationId xmlns:p14="http://schemas.microsoft.com/office/powerpoint/2010/main" val="1288367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 private company will be launching to the Moon later this week with NASA science instruments onboard.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Drill and mass spectrometer to investigate lunar ice beneath the surface. </a:t>
            </a:r>
          </a:p>
          <a:p>
            <a:r>
              <a:rPr lang="en-NZ" dirty="0"/>
              <a:t>All to gather important data before astronauts land in the coming years.</a:t>
            </a:r>
          </a:p>
        </p:txBody>
      </p:sp>
      <p:sp>
        <p:nvSpPr>
          <p:cNvPr id="4" name="Slide Number Placeholder 3"/>
          <p:cNvSpPr>
            <a:spLocks noGrp="1"/>
          </p:cNvSpPr>
          <p:nvPr>
            <p:ph type="sldNum" sz="quarter" idx="5"/>
          </p:nvPr>
        </p:nvSpPr>
        <p:spPr/>
        <p:txBody>
          <a:bodyPr/>
          <a:lstStyle/>
          <a:p>
            <a:fld id="{60B402CF-CD36-4C67-B8E4-FD5D793F5B2F}" type="slidenum">
              <a:rPr lang="en-NZ" smtClean="0"/>
              <a:t>34</a:t>
            </a:fld>
            <a:endParaRPr lang="en-NZ" dirty="0"/>
          </a:p>
        </p:txBody>
      </p:sp>
    </p:spTree>
    <p:extLst>
      <p:ext uri="{BB962C8B-B14F-4D97-AF65-F5344CB8AC3E}">
        <p14:creationId xmlns:p14="http://schemas.microsoft.com/office/powerpoint/2010/main" val="937123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Here’s the scoresheet of the lunar renaissance. While China is 4 from 4, the other missions so far this century have been a real mixed bag: just over half have made it in one piece. Among those have been Japan and India for the first time, as well as the first private company, Intuitive Machines, who were contracted by NASA to deliver scientific instruments to the Moon. Partnering with the private industry is an important strategy at NASA these days. </a:t>
            </a:r>
          </a:p>
          <a:p>
            <a:pPr marL="0" indent="0">
              <a:buFont typeface="Arial" panose="020B0604020202020204" pitchFamily="34" charset="0"/>
              <a:buNone/>
            </a:pPr>
            <a:r>
              <a:rPr lang="en-NZ" dirty="0"/>
              <a:t>This brings us to the second game-changer for Artemis.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35</a:t>
            </a:fld>
            <a:endParaRPr lang="en-NZ" dirty="0"/>
          </a:p>
        </p:txBody>
      </p:sp>
    </p:spTree>
    <p:extLst>
      <p:ext uri="{BB962C8B-B14F-4D97-AF65-F5344CB8AC3E}">
        <p14:creationId xmlns:p14="http://schemas.microsoft.com/office/powerpoint/2010/main" val="366397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but it does have some cool features that we should go and check out. </a:t>
            </a:r>
            <a:r>
              <a:rPr lang="en-NZ" b="1" dirty="0"/>
              <a:t>Including these fascinating, and potentially very useful, formations called lava tubes</a:t>
            </a:r>
            <a:r>
              <a:rPr lang="en-NZ" b="0" dirty="0"/>
              <a:t>: essentially giant caves formed by the passage of molten rock, that could provide effect shielding against radiation and provide a more stable temperature.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The Moon’s main scientific value is as a time capsule of the early solar system: contains rocks billions of years old, rocks that would have since been recycled countless times on Earth by erosion and plate tectonics. Processes that simply aren’t active on the Moon. And it’s not just geology: there’s real potential make breakthroughs in astronomy by putting telescopes on the </a:t>
            </a:r>
            <a:r>
              <a:rPr lang="en-NZ" dirty="0" err="1"/>
              <a:t>farside</a:t>
            </a:r>
            <a:r>
              <a:rPr lang="en-NZ" dirty="0"/>
              <a:t> of the Moon.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a:t>So that’s the science and potential resource utilisation that are the final part of the </a:t>
            </a:r>
            <a:r>
              <a:rPr lang="en-NZ" b="1" dirty="0"/>
              <a:t>motivation</a:t>
            </a:r>
            <a:r>
              <a:rPr lang="en-NZ" dirty="0"/>
              <a:t> for going this time around. Which, brings us to second question underlying a space program: how do we get there?</a:t>
            </a:r>
          </a:p>
          <a:p>
            <a:endParaRPr lang="en-NZ" i="1" dirty="0"/>
          </a:p>
          <a:p>
            <a:endParaRPr lang="en-NZ" i="1" dirty="0"/>
          </a:p>
          <a:p>
            <a:r>
              <a:rPr lang="en-NZ" i="1" dirty="0"/>
              <a:t>Clockwise from top left: pit entrance to lava tube in Mare Tranquillitatis, rille in Aristarchus Plateau, Reiner Gamma swirl, Zeeman Mons (8km, almost as tall as Everest)</a:t>
            </a:r>
          </a:p>
        </p:txBody>
      </p:sp>
      <p:sp>
        <p:nvSpPr>
          <p:cNvPr id="4" name="Slide Number Placeholder 3"/>
          <p:cNvSpPr>
            <a:spLocks noGrp="1"/>
          </p:cNvSpPr>
          <p:nvPr>
            <p:ph type="sldNum" sz="quarter" idx="5"/>
          </p:nvPr>
        </p:nvSpPr>
        <p:spPr/>
        <p:txBody>
          <a:bodyPr/>
          <a:lstStyle/>
          <a:p>
            <a:fld id="{60B402CF-CD36-4C67-B8E4-FD5D793F5B2F}" type="slidenum">
              <a:rPr lang="en-NZ" smtClean="0"/>
              <a:t>36</a:t>
            </a:fld>
            <a:endParaRPr lang="en-NZ" dirty="0"/>
          </a:p>
        </p:txBody>
      </p:sp>
    </p:spTree>
    <p:extLst>
      <p:ext uri="{BB962C8B-B14F-4D97-AF65-F5344CB8AC3E}">
        <p14:creationId xmlns:p14="http://schemas.microsoft.com/office/powerpoint/2010/main" val="3701196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b="0" i="0" dirty="0"/>
              <a:t>Diary of those six landings. Essentially a series of short camping trips</a:t>
            </a:r>
          </a:p>
          <a:p>
            <a:pPr marL="171450" indent="-171450">
              <a:buFont typeface="Arial" panose="020B0604020202020204" pitchFamily="34" charset="0"/>
              <a:buChar char="•"/>
            </a:pPr>
            <a:r>
              <a:rPr lang="en-NZ" i="0" dirty="0"/>
              <a:t>Plant flag, pick up rocks, do some science experiments, try not to fall over</a:t>
            </a:r>
          </a:p>
          <a:p>
            <a:pPr marL="171450" indent="-171450">
              <a:buFont typeface="Arial" panose="020B0604020202020204" pitchFamily="34" charset="0"/>
              <a:buChar char="•"/>
            </a:pPr>
            <a:r>
              <a:rPr lang="en-NZ" i="0" dirty="0"/>
              <a:t>Later missions: go for a drive, pick up some more interesting rocks from further away</a:t>
            </a:r>
          </a:p>
          <a:p>
            <a:pPr marL="171450" indent="-171450">
              <a:buFont typeface="Arial" panose="020B0604020202020204" pitchFamily="34" charset="0"/>
              <a:buChar char="•"/>
            </a:pPr>
            <a:r>
              <a:rPr lang="en-NZ" dirty="0"/>
              <a:t>Then they packed up and came home, after no more than 3 days. </a:t>
            </a:r>
            <a:r>
              <a:rPr lang="en-NZ" i="1" dirty="0"/>
              <a:t>Solar flare transition, using </a:t>
            </a:r>
            <a:r>
              <a:rPr lang="en-NZ" i="1" dirty="0" err="1"/>
              <a:t>regolith</a:t>
            </a:r>
            <a:r>
              <a:rPr lang="en-NZ" i="1" dirty="0"/>
              <a:t> as shielding. Radiation a much bigger problem for the Moon than Mars</a:t>
            </a:r>
            <a:endParaRPr lang="en-NZ" dirty="0"/>
          </a:p>
          <a:p>
            <a:pPr marL="171450" indent="-171450">
              <a:buFont typeface="Arial" panose="020B0604020202020204" pitchFamily="34" charset="0"/>
              <a:buChar char="•"/>
            </a:pPr>
            <a:r>
              <a:rPr lang="en-NZ" dirty="0"/>
              <a:t>But Artemis has much bigger plans: not just the giant landers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https://www.britannica.com/place/Moon/Lunar-rocks-and-soil</a:t>
            </a:r>
          </a:p>
          <a:p>
            <a:r>
              <a:rPr lang="en-NZ" i="1" dirty="0"/>
              <a:t>Alan Shephard hit a golf ball 40 yards on Apollo14</a:t>
            </a:r>
          </a:p>
        </p:txBody>
      </p:sp>
      <p:sp>
        <p:nvSpPr>
          <p:cNvPr id="4" name="Slide Number Placeholder 3"/>
          <p:cNvSpPr>
            <a:spLocks noGrp="1"/>
          </p:cNvSpPr>
          <p:nvPr>
            <p:ph type="sldNum" sz="quarter" idx="5"/>
          </p:nvPr>
        </p:nvSpPr>
        <p:spPr/>
        <p:txBody>
          <a:bodyPr/>
          <a:lstStyle/>
          <a:p>
            <a:fld id="{60B402CF-CD36-4C67-B8E4-FD5D793F5B2F}" type="slidenum">
              <a:rPr lang="en-NZ" smtClean="0"/>
              <a:t>37</a:t>
            </a:fld>
            <a:endParaRPr lang="en-NZ" dirty="0"/>
          </a:p>
        </p:txBody>
      </p:sp>
    </p:spTree>
    <p:extLst>
      <p:ext uri="{BB962C8B-B14F-4D97-AF65-F5344CB8AC3E}">
        <p14:creationId xmlns:p14="http://schemas.microsoft.com/office/powerpoint/2010/main" val="140438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trends can you see?</a:t>
            </a:r>
          </a:p>
        </p:txBody>
      </p:sp>
      <p:sp>
        <p:nvSpPr>
          <p:cNvPr id="4" name="Slide Number Placeholder 3"/>
          <p:cNvSpPr>
            <a:spLocks noGrp="1"/>
          </p:cNvSpPr>
          <p:nvPr>
            <p:ph type="sldNum" sz="quarter" idx="5"/>
          </p:nvPr>
        </p:nvSpPr>
        <p:spPr/>
        <p:txBody>
          <a:bodyPr/>
          <a:lstStyle/>
          <a:p>
            <a:fld id="{60B402CF-CD36-4C67-B8E4-FD5D793F5B2F}" type="slidenum">
              <a:rPr lang="en-NZ" smtClean="0"/>
              <a:t>4</a:t>
            </a:fld>
            <a:endParaRPr lang="en-NZ" dirty="0"/>
          </a:p>
        </p:txBody>
      </p:sp>
    </p:spTree>
    <p:extLst>
      <p:ext uri="{BB962C8B-B14F-4D97-AF65-F5344CB8AC3E}">
        <p14:creationId xmlns:p14="http://schemas.microsoft.com/office/powerpoint/2010/main" val="2399773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Space tourism is even a reality – for the very rich.</a:t>
            </a:r>
          </a:p>
          <a:p>
            <a:r>
              <a:rPr lang="en-NZ" dirty="0"/>
              <a:t>We’ll come back to this at the end – so keep those ideas in mind.</a:t>
            </a:r>
          </a:p>
        </p:txBody>
      </p:sp>
      <p:sp>
        <p:nvSpPr>
          <p:cNvPr id="4" name="Slide Number Placeholder 3"/>
          <p:cNvSpPr>
            <a:spLocks noGrp="1"/>
          </p:cNvSpPr>
          <p:nvPr>
            <p:ph type="sldNum" sz="quarter" idx="5"/>
          </p:nvPr>
        </p:nvSpPr>
        <p:spPr/>
        <p:txBody>
          <a:bodyPr/>
          <a:lstStyle/>
          <a:p>
            <a:fld id="{60B402CF-CD36-4C67-B8E4-FD5D793F5B2F}" type="slidenum">
              <a:rPr lang="en-NZ" smtClean="0"/>
              <a:t>5</a:t>
            </a:fld>
            <a:endParaRPr lang="en-NZ" dirty="0"/>
          </a:p>
        </p:txBody>
      </p:sp>
    </p:spTree>
    <p:extLst>
      <p:ext uri="{BB962C8B-B14F-4D97-AF65-F5344CB8AC3E}">
        <p14:creationId xmlns:p14="http://schemas.microsoft.com/office/powerpoint/2010/main" val="21163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the meantime, a tour of the space age, from Sputnik to Starlink. Answer:</a:t>
            </a:r>
          </a:p>
          <a:p>
            <a:pPr marL="171450" indent="-171450">
              <a:buFont typeface="Arial" panose="020B0604020202020204" pitchFamily="34" charset="0"/>
              <a:buChar char="•"/>
            </a:pPr>
            <a:r>
              <a:rPr lang="en-NZ" dirty="0"/>
              <a:t>How has the rise of China affected US space policy? </a:t>
            </a:r>
          </a:p>
          <a:p>
            <a:pPr marL="171450" indent="-171450">
              <a:buFont typeface="Arial" panose="020B0604020202020204" pitchFamily="34" charset="0"/>
              <a:buChar char="•"/>
            </a:pPr>
            <a:r>
              <a:rPr lang="en-NZ" dirty="0"/>
              <a:t>What has made SpaceX so dominant, so quickly? </a:t>
            </a:r>
          </a:p>
          <a:p>
            <a:pPr marL="171450" indent="-171450">
              <a:buFont typeface="Arial" panose="020B0604020202020204" pitchFamily="34" charset="0"/>
              <a:buChar char="•"/>
            </a:pPr>
            <a:r>
              <a:rPr lang="en-NZ" dirty="0"/>
              <a:t>Did we really land on the Moon? (Any moon landing hoaxers here?)</a:t>
            </a:r>
          </a:p>
        </p:txBody>
      </p:sp>
      <p:sp>
        <p:nvSpPr>
          <p:cNvPr id="4" name="Slide Number Placeholder 3"/>
          <p:cNvSpPr>
            <a:spLocks noGrp="1"/>
          </p:cNvSpPr>
          <p:nvPr>
            <p:ph type="sldNum" sz="quarter" idx="5"/>
          </p:nvPr>
        </p:nvSpPr>
        <p:spPr/>
        <p:txBody>
          <a:bodyPr/>
          <a:lstStyle/>
          <a:p>
            <a:fld id="{60B402CF-CD36-4C67-B8E4-FD5D793F5B2F}" type="slidenum">
              <a:rPr lang="en-NZ" smtClean="0"/>
              <a:t>6</a:t>
            </a:fld>
            <a:endParaRPr lang="en-NZ" dirty="0"/>
          </a:p>
        </p:txBody>
      </p:sp>
    </p:spTree>
    <p:extLst>
      <p:ext uri="{BB962C8B-B14F-4D97-AF65-F5344CB8AC3E}">
        <p14:creationId xmlns:p14="http://schemas.microsoft.com/office/powerpoint/2010/main" val="3620847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1950s: Cold War, both designing ICBMs to threaten each other with rapid delivery of nuclear weapons. </a:t>
            </a:r>
          </a:p>
          <a:p>
            <a:r>
              <a:rPr lang="en-NZ" dirty="0"/>
              <a:t>Could put stuff in space for science too! IGY a great opportunity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NZ" i="0" dirty="0"/>
              <a:t>Sputnik, </a:t>
            </a:r>
            <a:r>
              <a:rPr lang="en-NZ" b="1" i="0" dirty="0"/>
              <a:t>this guy.</a:t>
            </a:r>
            <a:r>
              <a:rPr lang="en-NZ" i="0" dirty="0"/>
              <a:t> Sense of foreboding amongst the American public. Need to prove superiority not only to themselves, but also to newly independent countries</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7</a:t>
            </a:fld>
            <a:endParaRPr lang="en-NZ" dirty="0"/>
          </a:p>
        </p:txBody>
      </p:sp>
    </p:spTree>
    <p:extLst>
      <p:ext uri="{BB962C8B-B14F-4D97-AF65-F5344CB8AC3E}">
        <p14:creationId xmlns:p14="http://schemas.microsoft.com/office/powerpoint/2010/main" val="227535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So in response to this, JFK came along and </a:t>
            </a:r>
            <a:r>
              <a:rPr lang="en-NZ" b="1" dirty="0"/>
              <a:t>moved the goalposts of the space race 400,000km </a:t>
            </a:r>
            <a:r>
              <a:rPr lang="en-NZ" dirty="0"/>
              <a:t>away. He challenged his nation to go to the Moon – not because it was easy, and not because it was man’s destiny or scientifically valuable – but because it was hard. Specifically, hard enough that it might give them time to overtake the Soviets. </a:t>
            </a:r>
            <a:r>
              <a:rPr lang="en-NZ" b="1" dirty="0"/>
              <a:t>A political move: but also crazy ambitious one. </a:t>
            </a:r>
            <a:r>
              <a:rPr lang="en-NZ" b="0" dirty="0"/>
              <a:t>When he announced it, US had a grand total of 15min of spaceflight experience. And this was not going to be cheap. But geopolitics required it, and the Apollo program was born.</a:t>
            </a:r>
          </a:p>
          <a:p>
            <a:pPr marL="0" indent="0">
              <a:buFont typeface="Arial" panose="020B0604020202020204" pitchFamily="34" charset="0"/>
              <a:buNone/>
            </a:pPr>
            <a:endParaRPr lang="en-NZ" dirty="0"/>
          </a:p>
          <a:p>
            <a:r>
              <a:rPr lang="en-NZ" i="1" dirty="0"/>
              <a:t>Source: https://www.jfklibrary.org/asset-viewer/archives/jfkwhp-1962-09-12-a#?image_identifier=JFKWHP-KN-C23643 </a:t>
            </a:r>
          </a:p>
          <a:p>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8</a:t>
            </a:fld>
            <a:endParaRPr lang="en-NZ" dirty="0"/>
          </a:p>
        </p:txBody>
      </p:sp>
    </p:spTree>
    <p:extLst>
      <p:ext uri="{BB962C8B-B14F-4D97-AF65-F5344CB8AC3E}">
        <p14:creationId xmlns:p14="http://schemas.microsoft.com/office/powerpoint/2010/main" val="2426863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Source: https://www.planetary.org/space-policy/nasa-budget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Project Apollo was funded to the tune of $300 billion USD in today’s money. In an incredible feat of management, let alone engineering, NASA’s workforce of 300,000 met the now-dead Kennedy’s deadline with 6 months to spare. July 1969, the Eagle landed, Neil made his one small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American taxpayer got not just one landing, but 6, out of 7 attempts. </a:t>
            </a:r>
            <a:r>
              <a:rPr lang="en-NZ" b="1" i="0" dirty="0"/>
              <a:t>Amazing! With this momentum, surely Moon bases and people on Mars by the 1980s</a:t>
            </a:r>
            <a:r>
              <a:rPr lang="en-NZ" i="0" dirty="0"/>
              <a:t>! Sadly not. Why? As soon as Apollo 12, people started tuning out. The public sentiment was, </a:t>
            </a:r>
            <a:r>
              <a:rPr lang="en-NZ" i="1" dirty="0"/>
              <a:t>we’ve beaten the Russians – wasn’t even much of a competition in the end </a:t>
            </a:r>
            <a:r>
              <a:rPr lang="en-NZ" i="0" dirty="0"/>
              <a:t>- and there was only so excited people could get about grey rocks, even ones from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i="0" dirty="0"/>
              <a:t>Combine that with the Vietnam War and civil unrest, US had no appetite to continue such a costly program, and funding plummeted. </a:t>
            </a:r>
            <a:r>
              <a:rPr lang="en-NZ" b="1" i="0" dirty="0"/>
              <a:t>No honeymoons on the moon for you.</a:t>
            </a:r>
            <a:endParaRPr lang="en-NZ" dirty="0"/>
          </a:p>
        </p:txBody>
      </p:sp>
      <p:sp>
        <p:nvSpPr>
          <p:cNvPr id="4" name="Slide Number Placeholder 3"/>
          <p:cNvSpPr>
            <a:spLocks noGrp="1"/>
          </p:cNvSpPr>
          <p:nvPr>
            <p:ph type="sldNum" sz="quarter" idx="5"/>
          </p:nvPr>
        </p:nvSpPr>
        <p:spPr/>
        <p:txBody>
          <a:bodyPr/>
          <a:lstStyle/>
          <a:p>
            <a:fld id="{60B402CF-CD36-4C67-B8E4-FD5D793F5B2F}" type="slidenum">
              <a:rPr lang="en-NZ" smtClean="0"/>
              <a:t>9</a:t>
            </a:fld>
            <a:endParaRPr lang="en-NZ" dirty="0"/>
          </a:p>
        </p:txBody>
      </p:sp>
    </p:spTree>
    <p:extLst>
      <p:ext uri="{BB962C8B-B14F-4D97-AF65-F5344CB8AC3E}">
        <p14:creationId xmlns:p14="http://schemas.microsoft.com/office/powerpoint/2010/main" val="200851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F56F-6FEB-22E4-CC70-4E060A0629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F552C7C9-2A1E-F38C-1919-1A6F34ED7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BEAB168-AA7E-4AE6-FB26-7857D9773DE2}"/>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186CAEA9-A6A9-05D8-B32A-A09E040AD24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F2F0563A-E79B-EB27-4030-01ECDF1B772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388643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7620-BB36-FCD1-4F81-108F810CBD4A}"/>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316B309-946E-C728-1AB3-DE768F9769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A470BA-A921-8687-F3D0-E6D34FD25E4F}"/>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9D4832D0-B5BB-77F9-BC65-0480AC7C88A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C72E6673-FC76-34FB-73C4-559690D4854C}"/>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13679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8147C-72F6-987F-6A8D-49725D960C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EED52A5-2621-33C3-1FBC-2772DCFF7C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BD82114-0AC8-BA30-1304-9E65AC341427}"/>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4918D089-1D74-67B3-0C12-62F2D73F242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DB87CF2-E882-C30C-43F4-A232F6C40CB7}"/>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866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0053-D9E5-CCA7-0F39-0D4217C99CD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D050290D-38DA-289E-F719-2B079933F6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7E43E4-F393-1855-4A87-4BF8C56EC306}"/>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078C2751-F2D5-E14C-4A8B-DFE3D222A189}"/>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44AE096-AA66-D4F6-A26E-3C46A64453A4}"/>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501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8712-8FC9-CF6A-1EF3-2FDF437191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F43253A9-C426-C755-A935-C1C7F5DF29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0E5D8A-3DE1-58E0-193A-6854CB0C50E5}"/>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F348002C-9344-6D71-8FB1-91E886CDBAAB}"/>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5D9189C9-851A-0BE7-F878-E0B8B646C778}"/>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325780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B287-7AC3-47DA-1A79-8C9448807C0D}"/>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C2213288-0B69-6338-9143-C9AD4C0A3A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28957A-BE4B-B8E8-8100-29B6FE3A3B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8FF304-36A9-0A4D-C53A-FEE6574D056B}"/>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6" name="Footer Placeholder 5">
            <a:extLst>
              <a:ext uri="{FF2B5EF4-FFF2-40B4-BE49-F238E27FC236}">
                <a16:creationId xmlns:a16="http://schemas.microsoft.com/office/drawing/2014/main" id="{EE05E368-E125-84BE-2D89-B2A8A8420F47}"/>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FBD0B46F-61F8-5CA3-A687-67B1FED6886A}"/>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641576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FB90-7486-DFFA-9730-72DB91D76665}"/>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96F52C9-8F16-B083-F7D4-F76BD99DF0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6E8A5-BDAC-171D-D273-06BFADAE17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2ACFFB8E-DE75-0D08-CCF1-BA4BEF65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6AC31-B49F-26C7-3C61-2C14ABED68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95B08010-4AE7-1FFD-76CC-AB22B9D583C0}"/>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8" name="Footer Placeholder 7">
            <a:extLst>
              <a:ext uri="{FF2B5EF4-FFF2-40B4-BE49-F238E27FC236}">
                <a16:creationId xmlns:a16="http://schemas.microsoft.com/office/drawing/2014/main" id="{130E1FE5-DB06-F600-C415-ECD6A25CD29A}"/>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F485F476-A9F6-4248-FA1A-D562758F30C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201396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9F01-3EA6-8E7C-804F-39831C12488F}"/>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AC001EA0-4821-5497-9669-25DBEF87448C}"/>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4" name="Footer Placeholder 3">
            <a:extLst>
              <a:ext uri="{FF2B5EF4-FFF2-40B4-BE49-F238E27FC236}">
                <a16:creationId xmlns:a16="http://schemas.microsoft.com/office/drawing/2014/main" id="{773C2970-7A58-B571-937A-BA9C7005411E}"/>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72DF043A-B3E5-3A3B-025E-F7ED8D47CE2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51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D80C8-8270-0684-02FD-9C4A305C134D}"/>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3" name="Footer Placeholder 2">
            <a:extLst>
              <a:ext uri="{FF2B5EF4-FFF2-40B4-BE49-F238E27FC236}">
                <a16:creationId xmlns:a16="http://schemas.microsoft.com/office/drawing/2014/main" id="{367896AD-6B75-76E3-7AE5-B5ACEF286A67}"/>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C00D20A5-799E-6CB7-7D89-EA20D2ED56B6}"/>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4106538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3A46-99F9-7573-07E2-45F58C1919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77C9FAE6-DF7A-48FB-C534-E83C1CBCC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7DED9AFF-36BE-9CA5-E262-D0C95089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E3BACB-930B-7096-8610-F5EA83CEF243}"/>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6" name="Footer Placeholder 5">
            <a:extLst>
              <a:ext uri="{FF2B5EF4-FFF2-40B4-BE49-F238E27FC236}">
                <a16:creationId xmlns:a16="http://schemas.microsoft.com/office/drawing/2014/main" id="{489CFF86-2393-8146-9641-B65040B85685}"/>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125FF9F3-9D63-188A-A848-96C6DA1739D3}"/>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131317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63F5-28CF-8F73-1194-400F4738E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C1F8B15B-B42E-0EE1-00A3-27C109DF4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4CEA8DFA-C40D-8E25-403C-1870121BC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6E0A0-06CC-DE8B-7EE2-04942053340B}"/>
              </a:ext>
            </a:extLst>
          </p:cNvPr>
          <p:cNvSpPr>
            <a:spLocks noGrp="1"/>
          </p:cNvSpPr>
          <p:nvPr>
            <p:ph type="dt" sz="half" idx="10"/>
          </p:nvPr>
        </p:nvSpPr>
        <p:spPr/>
        <p:txBody>
          <a:bodyPr/>
          <a:lstStyle/>
          <a:p>
            <a:fld id="{EB6B5EDD-66F2-4C39-ADF4-5B8C77C9848F}" type="datetimeFigureOut">
              <a:rPr lang="en-NZ" smtClean="0"/>
              <a:t>23/02/2025</a:t>
            </a:fld>
            <a:endParaRPr lang="en-NZ" dirty="0"/>
          </a:p>
        </p:txBody>
      </p:sp>
      <p:sp>
        <p:nvSpPr>
          <p:cNvPr id="6" name="Footer Placeholder 5">
            <a:extLst>
              <a:ext uri="{FF2B5EF4-FFF2-40B4-BE49-F238E27FC236}">
                <a16:creationId xmlns:a16="http://schemas.microsoft.com/office/drawing/2014/main" id="{E8666D01-E77E-F92B-D55E-864EBB204481}"/>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0B24D0B5-5727-F3E3-A157-8C08067B2522}"/>
              </a:ext>
            </a:extLst>
          </p:cNvPr>
          <p:cNvSpPr>
            <a:spLocks noGrp="1"/>
          </p:cNvSpPr>
          <p:nvPr>
            <p:ph type="sldNum" sz="quarter" idx="12"/>
          </p:nvPr>
        </p:nvSpPr>
        <p:spPr/>
        <p:txBody>
          <a:bodyPr/>
          <a:lstStyle/>
          <a:p>
            <a:fld id="{1E460E59-0492-4DF1-A1D7-A15CD80B07CE}" type="slidenum">
              <a:rPr lang="en-NZ" smtClean="0"/>
              <a:t>‹#›</a:t>
            </a:fld>
            <a:endParaRPr lang="en-NZ" dirty="0"/>
          </a:p>
        </p:txBody>
      </p:sp>
    </p:spTree>
    <p:extLst>
      <p:ext uri="{BB962C8B-B14F-4D97-AF65-F5344CB8AC3E}">
        <p14:creationId xmlns:p14="http://schemas.microsoft.com/office/powerpoint/2010/main" val="931575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54BFE-B660-CD7F-83BD-A4F49D45E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EFDCD1A-E0E8-98DA-2226-AB2A9F71A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6E73976-0863-2C4F-7AAF-E8B3AE438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6B5EDD-66F2-4C39-ADF4-5B8C77C9848F}" type="datetimeFigureOut">
              <a:rPr lang="en-NZ" smtClean="0"/>
              <a:t>23/02/2025</a:t>
            </a:fld>
            <a:endParaRPr lang="en-NZ" dirty="0"/>
          </a:p>
        </p:txBody>
      </p:sp>
      <p:sp>
        <p:nvSpPr>
          <p:cNvPr id="5" name="Footer Placeholder 4">
            <a:extLst>
              <a:ext uri="{FF2B5EF4-FFF2-40B4-BE49-F238E27FC236}">
                <a16:creationId xmlns:a16="http://schemas.microsoft.com/office/drawing/2014/main" id="{7CAD2932-83C2-168B-29BF-FD851FCC4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dirty="0"/>
          </a:p>
        </p:txBody>
      </p:sp>
      <p:sp>
        <p:nvSpPr>
          <p:cNvPr id="6" name="Slide Number Placeholder 5">
            <a:extLst>
              <a:ext uri="{FF2B5EF4-FFF2-40B4-BE49-F238E27FC236}">
                <a16:creationId xmlns:a16="http://schemas.microsoft.com/office/drawing/2014/main" id="{07BB4186-18B5-6F13-B519-50177A1D3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460E59-0492-4DF1-A1D7-A15CD80B07CE}" type="slidenum">
              <a:rPr lang="en-NZ" smtClean="0"/>
              <a:t>‹#›</a:t>
            </a:fld>
            <a:endParaRPr lang="en-NZ" dirty="0"/>
          </a:p>
        </p:txBody>
      </p:sp>
    </p:spTree>
    <p:extLst>
      <p:ext uri="{BB962C8B-B14F-4D97-AF65-F5344CB8AC3E}">
        <p14:creationId xmlns:p14="http://schemas.microsoft.com/office/powerpoint/2010/main" val="65355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atellitemap.spac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6.png"/><Relationship Id="rId12" Type="http://schemas.microsoft.com/office/2007/relationships/hdphoto" Target="../media/hdphoto2.wdp"/><Relationship Id="rId17" Type="http://schemas.openxmlformats.org/officeDocument/2006/relationships/image" Target="../media/image31.jpg"/><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5.png"/><Relationship Id="rId5" Type="http://schemas.openxmlformats.org/officeDocument/2006/relationships/image" Target="../media/image24.jpg"/><Relationship Id="rId15" Type="http://schemas.openxmlformats.org/officeDocument/2006/relationships/image" Target="../media/image29.png"/><Relationship Id="rId10" Type="http://schemas.openxmlformats.org/officeDocument/2006/relationships/image" Target="../media/image28.png"/><Relationship Id="rId4" Type="http://schemas.microsoft.com/office/2007/relationships/hdphoto" Target="../media/hdphoto4.wdp"/><Relationship Id="rId9" Type="http://schemas.openxmlformats.org/officeDocument/2006/relationships/image" Target="../media/image27.png"/><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29.pn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4.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microsoft.com/office/2007/relationships/hdphoto" Target="../media/hdphoto6.wdp"/><Relationship Id="rId4" Type="http://schemas.openxmlformats.org/officeDocument/2006/relationships/image" Target="../media/image50.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4.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7.wdp"/><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2.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3.png"/><Relationship Id="rId26" Type="http://schemas.openxmlformats.org/officeDocument/2006/relationships/image" Target="../media/image89.png"/><Relationship Id="rId21" Type="http://schemas.openxmlformats.org/officeDocument/2006/relationships/image" Target="../media/image86.png"/><Relationship Id="rId34" Type="http://schemas.openxmlformats.org/officeDocument/2006/relationships/image" Target="../media/image94.png"/><Relationship Id="rId7" Type="http://schemas.openxmlformats.org/officeDocument/2006/relationships/image" Target="../media/image79.png"/><Relationship Id="rId12" Type="http://schemas.microsoft.com/office/2007/relationships/hdphoto" Target="../media/hdphoto6.wdp"/><Relationship Id="rId17" Type="http://schemas.openxmlformats.org/officeDocument/2006/relationships/image" Target="../media/image29.png"/><Relationship Id="rId25" Type="http://schemas.microsoft.com/office/2007/relationships/hdphoto" Target="../media/hdphoto12.wdp"/><Relationship Id="rId33" Type="http://schemas.openxmlformats.org/officeDocument/2006/relationships/image" Target="../media/image93.png"/><Relationship Id="rId2" Type="http://schemas.openxmlformats.org/officeDocument/2006/relationships/notesSlide" Target="../notesSlides/notesSlide30.xml"/><Relationship Id="rId16" Type="http://schemas.openxmlformats.org/officeDocument/2006/relationships/image" Target="../media/image52.png"/><Relationship Id="rId20" Type="http://schemas.openxmlformats.org/officeDocument/2006/relationships/image" Target="../media/image85.png"/><Relationship Id="rId29" Type="http://schemas.microsoft.com/office/2007/relationships/hdphoto" Target="../media/hdphoto14.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0.png"/><Relationship Id="rId24" Type="http://schemas.openxmlformats.org/officeDocument/2006/relationships/image" Target="../media/image88.png"/><Relationship Id="rId32" Type="http://schemas.openxmlformats.org/officeDocument/2006/relationships/image" Target="../media/image92.jpeg"/><Relationship Id="rId37" Type="http://schemas.openxmlformats.org/officeDocument/2006/relationships/image" Target="../media/image96.png"/><Relationship Id="rId5" Type="http://schemas.openxmlformats.org/officeDocument/2006/relationships/image" Target="../media/image78.png"/><Relationship Id="rId15" Type="http://schemas.openxmlformats.org/officeDocument/2006/relationships/image" Target="../media/image47.jpg"/><Relationship Id="rId23" Type="http://schemas.microsoft.com/office/2007/relationships/hdphoto" Target="../media/hdphoto11.wdp"/><Relationship Id="rId28" Type="http://schemas.openxmlformats.org/officeDocument/2006/relationships/image" Target="../media/image90.png"/><Relationship Id="rId36" Type="http://schemas.openxmlformats.org/officeDocument/2006/relationships/image" Target="../media/image95.gif"/><Relationship Id="rId10" Type="http://schemas.microsoft.com/office/2007/relationships/hdphoto" Target="../media/hdphoto9.wdp"/><Relationship Id="rId19" Type="http://schemas.openxmlformats.org/officeDocument/2006/relationships/image" Target="../media/image84.svg"/><Relationship Id="rId31" Type="http://schemas.microsoft.com/office/2007/relationships/hdphoto" Target="../media/hdphoto15.wdp"/><Relationship Id="rId4" Type="http://schemas.openxmlformats.org/officeDocument/2006/relationships/image" Target="../media/image56.png"/><Relationship Id="rId9" Type="http://schemas.openxmlformats.org/officeDocument/2006/relationships/image" Target="../media/image81.png"/><Relationship Id="rId14" Type="http://schemas.microsoft.com/office/2007/relationships/hdphoto" Target="../media/hdphoto10.wdp"/><Relationship Id="rId22" Type="http://schemas.openxmlformats.org/officeDocument/2006/relationships/image" Target="../media/image87.png"/><Relationship Id="rId27" Type="http://schemas.microsoft.com/office/2007/relationships/hdphoto" Target="../media/hdphoto13.wdp"/><Relationship Id="rId30" Type="http://schemas.openxmlformats.org/officeDocument/2006/relationships/image" Target="../media/image91.png"/><Relationship Id="rId35" Type="http://schemas.microsoft.com/office/2007/relationships/hdphoto" Target="../media/hdphoto16.wdp"/><Relationship Id="rId8" Type="http://schemas.openxmlformats.org/officeDocument/2006/relationships/image" Target="../media/image80.png"/><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0.png"/><Relationship Id="rId18" Type="http://schemas.openxmlformats.org/officeDocument/2006/relationships/image" Target="../media/image113.png"/><Relationship Id="rId3" Type="http://schemas.openxmlformats.org/officeDocument/2006/relationships/image" Target="../media/image102.jpg"/><Relationship Id="rId21" Type="http://schemas.microsoft.com/office/2007/relationships/hdphoto" Target="../media/hdphoto19.wdp"/><Relationship Id="rId7" Type="http://schemas.openxmlformats.org/officeDocument/2006/relationships/image" Target="../media/image106.png"/><Relationship Id="rId12" Type="http://schemas.openxmlformats.org/officeDocument/2006/relationships/image" Target="../media/image109.png"/><Relationship Id="rId17" Type="http://schemas.openxmlformats.org/officeDocument/2006/relationships/image" Target="../media/image78.png"/><Relationship Id="rId25" Type="http://schemas.openxmlformats.org/officeDocument/2006/relationships/image" Target="../media/image118.jpg"/><Relationship Id="rId2" Type="http://schemas.openxmlformats.org/officeDocument/2006/relationships/notesSlide" Target="../notesSlides/notesSlide34.xml"/><Relationship Id="rId16" Type="http://schemas.openxmlformats.org/officeDocument/2006/relationships/image" Target="../media/image112.jp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86.png"/><Relationship Id="rId24" Type="http://schemas.openxmlformats.org/officeDocument/2006/relationships/image" Target="../media/image35.png"/><Relationship Id="rId5" Type="http://schemas.openxmlformats.org/officeDocument/2006/relationships/image" Target="../media/image104.jpg"/><Relationship Id="rId15" Type="http://schemas.openxmlformats.org/officeDocument/2006/relationships/image" Target="../media/image111.png"/><Relationship Id="rId23" Type="http://schemas.openxmlformats.org/officeDocument/2006/relationships/image" Target="../media/image117.jpg"/><Relationship Id="rId10" Type="http://schemas.openxmlformats.org/officeDocument/2006/relationships/image" Target="../media/image108.jpg"/><Relationship Id="rId19" Type="http://schemas.openxmlformats.org/officeDocument/2006/relationships/image" Target="../media/image114.jpg"/><Relationship Id="rId4" Type="http://schemas.openxmlformats.org/officeDocument/2006/relationships/image" Target="../media/image103.jpg"/><Relationship Id="rId9" Type="http://schemas.microsoft.com/office/2007/relationships/hdphoto" Target="../media/hdphoto17.wdp"/><Relationship Id="rId14" Type="http://schemas.microsoft.com/office/2007/relationships/hdphoto" Target="../media/hdphoto18.wdp"/><Relationship Id="rId22" Type="http://schemas.openxmlformats.org/officeDocument/2006/relationships/image" Target="../media/image116.png"/></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3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jpg"/><Relationship Id="rId4" Type="http://schemas.openxmlformats.org/officeDocument/2006/relationships/image" Target="../media/image12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2.jpe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0.jpeg"/><Relationship Id="rId5" Type="http://schemas.openxmlformats.org/officeDocument/2006/relationships/image" Target="../media/image16.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8.png"/><Relationship Id="rId1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8B3A-9DAD-246D-0BBF-21176E3435BB}"/>
              </a:ext>
            </a:extLst>
          </p:cNvPr>
          <p:cNvSpPr>
            <a:spLocks noGrp="1"/>
          </p:cNvSpPr>
          <p:nvPr>
            <p:ph type="title"/>
          </p:nvPr>
        </p:nvSpPr>
        <p:spPr/>
        <p:txBody>
          <a:bodyPr/>
          <a:lstStyle/>
          <a:p>
            <a:r>
              <a:rPr lang="en-NZ" b="1" dirty="0">
                <a:hlinkClick r:id="rId3"/>
              </a:rPr>
              <a:t>https://satellitemap.space/</a:t>
            </a:r>
            <a:r>
              <a:rPr lang="en-NZ" b="1" dirty="0"/>
              <a:t> </a:t>
            </a:r>
          </a:p>
        </p:txBody>
      </p:sp>
      <p:pic>
        <p:nvPicPr>
          <p:cNvPr id="4" name="Picture 3">
            <a:extLst>
              <a:ext uri="{FF2B5EF4-FFF2-40B4-BE49-F238E27FC236}">
                <a16:creationId xmlns:a16="http://schemas.microsoft.com/office/drawing/2014/main" id="{34894512-FB15-58AC-4E5E-D5BD2DC57188}"/>
              </a:ext>
            </a:extLst>
          </p:cNvPr>
          <p:cNvPicPr>
            <a:picLocks noChangeAspect="1"/>
          </p:cNvPicPr>
          <p:nvPr/>
        </p:nvPicPr>
        <p:blipFill>
          <a:blip r:embed="rId4"/>
          <a:stretch>
            <a:fillRect/>
          </a:stretch>
        </p:blipFill>
        <p:spPr>
          <a:xfrm>
            <a:off x="3629574" y="1474005"/>
            <a:ext cx="4932852" cy="5122925"/>
          </a:xfrm>
          <a:prstGeom prst="rect">
            <a:avLst/>
          </a:prstGeom>
        </p:spPr>
      </p:pic>
    </p:spTree>
    <p:extLst>
      <p:ext uri="{BB962C8B-B14F-4D97-AF65-F5344CB8AC3E}">
        <p14:creationId xmlns:p14="http://schemas.microsoft.com/office/powerpoint/2010/main" val="12240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9" name="Picture 8" descr="A graph with blue line&#10;&#10;Description automatically generated">
            <a:extLst>
              <a:ext uri="{FF2B5EF4-FFF2-40B4-BE49-F238E27FC236}">
                <a16:creationId xmlns:a16="http://schemas.microsoft.com/office/drawing/2014/main" id="{279FCF69-18C6-B378-9AE6-CEC221733B7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13504" r="6949"/>
          <a:stretch/>
        </p:blipFill>
        <p:spPr>
          <a:xfrm>
            <a:off x="2317520" y="867920"/>
            <a:ext cx="9090276" cy="6420015"/>
          </a:xfrm>
          <a:prstGeom prst="rect">
            <a:avLst/>
          </a:prstGeom>
        </p:spPr>
      </p:pic>
      <p:pic>
        <p:nvPicPr>
          <p:cNvPr id="12" name="Picture 11">
            <a:extLst>
              <a:ext uri="{FF2B5EF4-FFF2-40B4-BE49-F238E27FC236}">
                <a16:creationId xmlns:a16="http://schemas.microsoft.com/office/drawing/2014/main" id="{C3C098F7-AE39-E4FC-61B4-5918ACD43D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419" y="2394540"/>
            <a:ext cx="841884" cy="823341"/>
          </a:xfrm>
          <a:prstGeom prst="rect">
            <a:avLst/>
          </a:prstGeom>
        </p:spPr>
      </p:pic>
      <p:sp>
        <p:nvSpPr>
          <p:cNvPr id="2" name="Title 1">
            <a:extLst>
              <a:ext uri="{FF2B5EF4-FFF2-40B4-BE49-F238E27FC236}">
                <a16:creationId xmlns:a16="http://schemas.microsoft.com/office/drawing/2014/main" id="{6C49B1AF-7AA1-2E0F-145B-30B12E861637}"/>
              </a:ext>
            </a:extLst>
          </p:cNvPr>
          <p:cNvSpPr>
            <a:spLocks noGrp="1"/>
          </p:cNvSpPr>
          <p:nvPr>
            <p:ph type="title"/>
          </p:nvPr>
        </p:nvSpPr>
        <p:spPr>
          <a:xfrm>
            <a:off x="3231619" y="-106475"/>
            <a:ext cx="6362713" cy="1325563"/>
          </a:xfrm>
        </p:spPr>
        <p:txBody>
          <a:bodyPr/>
          <a:lstStyle/>
          <a:p>
            <a:r>
              <a:rPr lang="en-NZ" dirty="0">
                <a:solidFill>
                  <a:schemeClr val="bg1"/>
                </a:solidFill>
              </a:rPr>
              <a:t>History of humans in space</a:t>
            </a:r>
          </a:p>
        </p:txBody>
      </p:sp>
      <p:cxnSp>
        <p:nvCxnSpPr>
          <p:cNvPr id="4" name="Straight Connector 3">
            <a:extLst>
              <a:ext uri="{FF2B5EF4-FFF2-40B4-BE49-F238E27FC236}">
                <a16:creationId xmlns:a16="http://schemas.microsoft.com/office/drawing/2014/main" id="{5320C5EA-167E-99A2-F804-A9DAC60438FC}"/>
              </a:ext>
            </a:extLst>
          </p:cNvPr>
          <p:cNvCxnSpPr>
            <a:cxnSpLocks/>
          </p:cNvCxnSpPr>
          <p:nvPr/>
        </p:nvCxnSpPr>
        <p:spPr>
          <a:xfrm>
            <a:off x="4815656" y="5132999"/>
            <a:ext cx="4506796" cy="0"/>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pic>
        <p:nvPicPr>
          <p:cNvPr id="24" name="Content Placeholder 23" descr="A space shuttle with a brown and white rocket&#10;&#10;Description automatically generated">
            <a:extLst>
              <a:ext uri="{FF2B5EF4-FFF2-40B4-BE49-F238E27FC236}">
                <a16:creationId xmlns:a16="http://schemas.microsoft.com/office/drawing/2014/main" id="{7A5FC9AF-DE8F-FFA7-7FFD-7ECF86DF91BA}"/>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rot="409853">
            <a:off x="6680870" y="4353641"/>
            <a:ext cx="770748" cy="1441996"/>
          </a:xfrm>
        </p:spPr>
      </p:pic>
      <p:cxnSp>
        <p:nvCxnSpPr>
          <p:cNvPr id="10" name="Straight Connector 9">
            <a:extLst>
              <a:ext uri="{FF2B5EF4-FFF2-40B4-BE49-F238E27FC236}">
                <a16:creationId xmlns:a16="http://schemas.microsoft.com/office/drawing/2014/main" id="{3E583926-8919-3F12-B90C-9E1326E3EC5F}"/>
              </a:ext>
            </a:extLst>
          </p:cNvPr>
          <p:cNvCxnSpPr>
            <a:cxnSpLocks/>
          </p:cNvCxnSpPr>
          <p:nvPr/>
        </p:nvCxnSpPr>
        <p:spPr>
          <a:xfrm>
            <a:off x="7315955" y="2524260"/>
            <a:ext cx="4387530" cy="2874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4" name="Content Placeholder 23" descr="A space shuttle with a brown and white rocket&#10;&#10;Description automatically generated">
            <a:extLst>
              <a:ext uri="{FF2B5EF4-FFF2-40B4-BE49-F238E27FC236}">
                <a16:creationId xmlns:a16="http://schemas.microsoft.com/office/drawing/2014/main" id="{B33BE470-66AD-1E95-4218-599F719AD3E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rot="409853">
            <a:off x="5297041" y="4707184"/>
            <a:ext cx="501543" cy="938339"/>
          </a:xfrm>
          <a:prstGeom prst="rect">
            <a:avLst/>
          </a:prstGeom>
        </p:spPr>
      </p:pic>
      <p:pic>
        <p:nvPicPr>
          <p:cNvPr id="15" name="Content Placeholder 23" descr="A space shuttle with a brown and white rocket&#10;&#10;Description automatically generated">
            <a:extLst>
              <a:ext uri="{FF2B5EF4-FFF2-40B4-BE49-F238E27FC236}">
                <a16:creationId xmlns:a16="http://schemas.microsoft.com/office/drawing/2014/main" id="{79B9DAE6-568B-B1E2-6CD2-627C10C0023D}"/>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rot="409853">
            <a:off x="7859471" y="4730119"/>
            <a:ext cx="501543" cy="938339"/>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pic>
        <p:nvPicPr>
          <p:cNvPr id="26" name="Picture 25" descr="A satellite with blue panels&#10;&#10;Description automatically generated">
            <a:extLst>
              <a:ext uri="{FF2B5EF4-FFF2-40B4-BE49-F238E27FC236}">
                <a16:creationId xmlns:a16="http://schemas.microsoft.com/office/drawing/2014/main" id="{D2F2A5FA-2981-EF32-5712-D80641CA00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4055" y="1982520"/>
            <a:ext cx="2436794" cy="1274443"/>
          </a:xfrm>
          <a:prstGeom prst="rect">
            <a:avLst/>
          </a:prstGeom>
        </p:spPr>
      </p:pic>
      <p:pic>
        <p:nvPicPr>
          <p:cNvPr id="8" name="Picture 7">
            <a:extLst>
              <a:ext uri="{FF2B5EF4-FFF2-40B4-BE49-F238E27FC236}">
                <a16:creationId xmlns:a16="http://schemas.microsoft.com/office/drawing/2014/main" id="{1ECF490E-9B43-246F-AA73-E5EBEAE13FD0}"/>
              </a:ext>
            </a:extLst>
          </p:cNvPr>
          <p:cNvPicPr>
            <a:picLocks noChangeAspect="1"/>
          </p:cNvPicPr>
          <p:nvPr/>
        </p:nvPicPr>
        <p:blipFill>
          <a:blip r:embed="rId10"/>
          <a:stretch>
            <a:fillRect/>
          </a:stretch>
        </p:blipFill>
        <p:spPr>
          <a:xfrm>
            <a:off x="2561753" y="3670948"/>
            <a:ext cx="1095677" cy="1332000"/>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pic>
        <p:nvPicPr>
          <p:cNvPr id="22" name="Picture 21" descr="A full moon with a white background&#10;&#10;Description automatically generated">
            <a:extLst>
              <a:ext uri="{FF2B5EF4-FFF2-40B4-BE49-F238E27FC236}">
                <a16:creationId xmlns:a16="http://schemas.microsoft.com/office/drawing/2014/main" id="{1A6C93D1-9853-9316-F399-73B1E793CB2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23" name="Picture 22" descr="A close-up of a space ship&#10;&#10;Description automatically generated">
            <a:extLst>
              <a:ext uri="{FF2B5EF4-FFF2-40B4-BE49-F238E27FC236}">
                <a16:creationId xmlns:a16="http://schemas.microsoft.com/office/drawing/2014/main" id="{3F153E41-F631-593C-8F74-37423BD8881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25" name="Picture 24" descr="A close-up of a space ship&#10;&#10;Description automatically generated">
            <a:extLst>
              <a:ext uri="{FF2B5EF4-FFF2-40B4-BE49-F238E27FC236}">
                <a16:creationId xmlns:a16="http://schemas.microsoft.com/office/drawing/2014/main" id="{A89740BE-D384-C615-0923-69E1BF4F06C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27" name="Picture 26" descr="A close-up of a space ship&#10;&#10;Description automatically generated">
            <a:extLst>
              <a:ext uri="{FF2B5EF4-FFF2-40B4-BE49-F238E27FC236}">
                <a16:creationId xmlns:a16="http://schemas.microsoft.com/office/drawing/2014/main" id="{55726E86-60F6-5608-F3E2-FBCC8A1D51A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29" name="Picture 28" descr="A close-up of a space ship&#10;&#10;Description automatically generated">
            <a:extLst>
              <a:ext uri="{FF2B5EF4-FFF2-40B4-BE49-F238E27FC236}">
                <a16:creationId xmlns:a16="http://schemas.microsoft.com/office/drawing/2014/main" id="{37E5F826-92CA-6E39-3C00-B1463F0E806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30" name="Picture 29" descr="A close-up of a space ship&#10;&#10;Description automatically generated">
            <a:extLst>
              <a:ext uri="{FF2B5EF4-FFF2-40B4-BE49-F238E27FC236}">
                <a16:creationId xmlns:a16="http://schemas.microsoft.com/office/drawing/2014/main" id="{584CED4D-3349-623B-3147-BFCFDD9D197E}"/>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31" name="Picture 30" descr="A close-up of a space ship&#10;&#10;Description automatically generated">
            <a:extLst>
              <a:ext uri="{FF2B5EF4-FFF2-40B4-BE49-F238E27FC236}">
                <a16:creationId xmlns:a16="http://schemas.microsoft.com/office/drawing/2014/main" id="{94E964FD-7B5B-FEDF-22D3-B404AEE600A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cxnSp>
        <p:nvCxnSpPr>
          <p:cNvPr id="19" name="Straight Connector 18">
            <a:extLst>
              <a:ext uri="{FF2B5EF4-FFF2-40B4-BE49-F238E27FC236}">
                <a16:creationId xmlns:a16="http://schemas.microsoft.com/office/drawing/2014/main" id="{657B6818-BB29-FDB0-7EA4-285FEDE260E5}"/>
              </a:ext>
            </a:extLst>
          </p:cNvPr>
          <p:cNvCxnSpPr>
            <a:cxnSpLocks/>
          </p:cNvCxnSpPr>
          <p:nvPr/>
        </p:nvCxnSpPr>
        <p:spPr>
          <a:xfrm flipV="1">
            <a:off x="5674852" y="3151771"/>
            <a:ext cx="2045701" cy="1018"/>
          </a:xfrm>
          <a:prstGeom prst="line">
            <a:avLst/>
          </a:prstGeom>
          <a:ln w="38100">
            <a:headEnd type="oval" w="med" len="med"/>
            <a:tailEnd type="oval"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BC9DE0F-1585-8F6D-4CB4-2F2F27C5AB69}"/>
              </a:ext>
            </a:extLst>
          </p:cNvPr>
          <p:cNvCxnSpPr>
            <a:cxnSpLocks/>
          </p:cNvCxnSpPr>
          <p:nvPr/>
        </p:nvCxnSpPr>
        <p:spPr>
          <a:xfrm>
            <a:off x="10775137" y="3901373"/>
            <a:ext cx="928348" cy="0"/>
          </a:xfrm>
          <a:prstGeom prst="line">
            <a:avLst/>
          </a:prstGeom>
          <a:ln w="38100">
            <a:headEnd type="oval"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descr="A flag with a star on it&#10;&#10;Description automatically generated">
            <a:extLst>
              <a:ext uri="{FF2B5EF4-FFF2-40B4-BE49-F238E27FC236}">
                <a16:creationId xmlns:a16="http://schemas.microsoft.com/office/drawing/2014/main" id="{69D1393F-E7D8-47C4-189B-A4555EE6763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17751" y="3482113"/>
            <a:ext cx="439392" cy="292395"/>
          </a:xfrm>
          <a:prstGeom prst="rect">
            <a:avLst/>
          </a:prstGeom>
        </p:spPr>
      </p:pic>
      <p:pic>
        <p:nvPicPr>
          <p:cNvPr id="36" name="Picture 35" descr="A red white and blue flag&#10;&#10;Description automatically generated">
            <a:extLst>
              <a:ext uri="{FF2B5EF4-FFF2-40B4-BE49-F238E27FC236}">
                <a16:creationId xmlns:a16="http://schemas.microsoft.com/office/drawing/2014/main" id="{39D79171-4AB5-8B9B-834A-9509824798E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46537" y="2679088"/>
            <a:ext cx="501743" cy="397420"/>
          </a:xfrm>
          <a:prstGeom prst="rect">
            <a:avLst/>
          </a:prstGeom>
        </p:spPr>
      </p:pic>
      <p:sp>
        <p:nvSpPr>
          <p:cNvPr id="20" name="TextBox 19">
            <a:extLst>
              <a:ext uri="{FF2B5EF4-FFF2-40B4-BE49-F238E27FC236}">
                <a16:creationId xmlns:a16="http://schemas.microsoft.com/office/drawing/2014/main" id="{ECE638E6-1490-C820-E315-327C6332847D}"/>
              </a:ext>
            </a:extLst>
          </p:cNvPr>
          <p:cNvSpPr txBox="1"/>
          <p:nvPr/>
        </p:nvSpPr>
        <p:spPr>
          <a:xfrm>
            <a:off x="5840858" y="3212812"/>
            <a:ext cx="1713688" cy="276999"/>
          </a:xfrm>
          <a:prstGeom prst="rect">
            <a:avLst/>
          </a:prstGeom>
          <a:noFill/>
        </p:spPr>
        <p:txBody>
          <a:bodyPr wrap="square" rtlCol="0">
            <a:spAutoFit/>
          </a:bodyPr>
          <a:lstStyle/>
          <a:p>
            <a:pPr algn="ctr"/>
            <a:r>
              <a:rPr lang="en-NZ" sz="1200" b="1" dirty="0">
                <a:solidFill>
                  <a:schemeClr val="bg1"/>
                </a:solidFill>
              </a:rPr>
              <a:t>Mir</a:t>
            </a:r>
            <a:r>
              <a:rPr lang="en-NZ" sz="1200" dirty="0">
                <a:solidFill>
                  <a:schemeClr val="bg1"/>
                </a:solidFill>
              </a:rPr>
              <a:t> 1986-2001</a:t>
            </a:r>
          </a:p>
        </p:txBody>
      </p:sp>
      <p:sp>
        <p:nvSpPr>
          <p:cNvPr id="21" name="TextBox 20">
            <a:extLst>
              <a:ext uri="{FF2B5EF4-FFF2-40B4-BE49-F238E27FC236}">
                <a16:creationId xmlns:a16="http://schemas.microsoft.com/office/drawing/2014/main" id="{BB7437CA-CED7-F979-86C6-12D9BACBE92C}"/>
              </a:ext>
            </a:extLst>
          </p:cNvPr>
          <p:cNvSpPr txBox="1"/>
          <p:nvPr/>
        </p:nvSpPr>
        <p:spPr>
          <a:xfrm>
            <a:off x="10391136" y="3913643"/>
            <a:ext cx="1713688" cy="276999"/>
          </a:xfrm>
          <a:prstGeom prst="rect">
            <a:avLst/>
          </a:prstGeom>
          <a:noFill/>
        </p:spPr>
        <p:txBody>
          <a:bodyPr wrap="square" rtlCol="0">
            <a:spAutoFit/>
          </a:bodyPr>
          <a:lstStyle/>
          <a:p>
            <a:pPr algn="ctr"/>
            <a:r>
              <a:rPr lang="en-NZ" sz="1200" b="1" dirty="0">
                <a:solidFill>
                  <a:schemeClr val="bg1"/>
                </a:solidFill>
              </a:rPr>
              <a:t>Tiangong</a:t>
            </a:r>
            <a:r>
              <a:rPr lang="en-NZ" sz="1200" dirty="0">
                <a:solidFill>
                  <a:schemeClr val="bg1"/>
                </a:solidFill>
              </a:rPr>
              <a:t> 2021-</a:t>
            </a:r>
          </a:p>
        </p:txBody>
      </p:sp>
      <p:sp>
        <p:nvSpPr>
          <p:cNvPr id="33" name="TextBox 32">
            <a:extLst>
              <a:ext uri="{FF2B5EF4-FFF2-40B4-BE49-F238E27FC236}">
                <a16:creationId xmlns:a16="http://schemas.microsoft.com/office/drawing/2014/main" id="{87FC3708-7249-0C82-EFA0-4E0E5E2079DE}"/>
              </a:ext>
            </a:extLst>
          </p:cNvPr>
          <p:cNvSpPr txBox="1"/>
          <p:nvPr/>
        </p:nvSpPr>
        <p:spPr>
          <a:xfrm>
            <a:off x="4647258" y="5644527"/>
            <a:ext cx="1713688" cy="276999"/>
          </a:xfrm>
          <a:prstGeom prst="rect">
            <a:avLst/>
          </a:prstGeom>
          <a:noFill/>
        </p:spPr>
        <p:txBody>
          <a:bodyPr wrap="square" rtlCol="0">
            <a:spAutoFit/>
          </a:bodyPr>
          <a:lstStyle/>
          <a:p>
            <a:pPr algn="ctr"/>
            <a:r>
              <a:rPr lang="en-NZ" sz="1200" b="1" i="1" dirty="0">
                <a:solidFill>
                  <a:schemeClr val="bg1"/>
                </a:solidFill>
              </a:rPr>
              <a:t>Challenger</a:t>
            </a:r>
            <a:r>
              <a:rPr lang="en-NZ" sz="1200" b="1" dirty="0">
                <a:solidFill>
                  <a:schemeClr val="bg1"/>
                </a:solidFill>
              </a:rPr>
              <a:t> </a:t>
            </a:r>
            <a:r>
              <a:rPr lang="en-NZ" sz="1200" dirty="0">
                <a:solidFill>
                  <a:schemeClr val="bg1"/>
                </a:solidFill>
              </a:rPr>
              <a:t>1986</a:t>
            </a:r>
            <a:endParaRPr lang="en-NZ" sz="1200" b="1" dirty="0">
              <a:solidFill>
                <a:schemeClr val="bg1"/>
              </a:solidFill>
            </a:endParaRPr>
          </a:p>
        </p:txBody>
      </p:sp>
      <p:sp>
        <p:nvSpPr>
          <p:cNvPr id="34" name="TextBox 33">
            <a:extLst>
              <a:ext uri="{FF2B5EF4-FFF2-40B4-BE49-F238E27FC236}">
                <a16:creationId xmlns:a16="http://schemas.microsoft.com/office/drawing/2014/main" id="{484076C2-947C-8207-8D7B-3BCBB44EAED7}"/>
              </a:ext>
            </a:extLst>
          </p:cNvPr>
          <p:cNvSpPr txBox="1"/>
          <p:nvPr/>
        </p:nvSpPr>
        <p:spPr>
          <a:xfrm>
            <a:off x="7247211" y="5672020"/>
            <a:ext cx="1713688" cy="276999"/>
          </a:xfrm>
          <a:prstGeom prst="rect">
            <a:avLst/>
          </a:prstGeom>
          <a:noFill/>
        </p:spPr>
        <p:txBody>
          <a:bodyPr wrap="square" rtlCol="0">
            <a:spAutoFit/>
          </a:bodyPr>
          <a:lstStyle/>
          <a:p>
            <a:pPr algn="ctr"/>
            <a:r>
              <a:rPr lang="en-NZ" sz="1200" b="1" i="1" dirty="0">
                <a:solidFill>
                  <a:schemeClr val="bg1"/>
                </a:solidFill>
              </a:rPr>
              <a:t>Columbia</a:t>
            </a:r>
            <a:r>
              <a:rPr lang="en-NZ" sz="1200" b="1" dirty="0">
                <a:solidFill>
                  <a:schemeClr val="bg1"/>
                </a:solidFill>
              </a:rPr>
              <a:t> </a:t>
            </a:r>
            <a:r>
              <a:rPr lang="en-NZ" sz="1200" dirty="0">
                <a:solidFill>
                  <a:schemeClr val="bg1"/>
                </a:solidFill>
              </a:rPr>
              <a:t>2003</a:t>
            </a:r>
            <a:endParaRPr lang="en-NZ" sz="1200" b="1" dirty="0">
              <a:solidFill>
                <a:schemeClr val="bg1"/>
              </a:solidFill>
            </a:endParaRPr>
          </a:p>
        </p:txBody>
      </p:sp>
      <p:sp>
        <p:nvSpPr>
          <p:cNvPr id="37" name="TextBox 36">
            <a:extLst>
              <a:ext uri="{FF2B5EF4-FFF2-40B4-BE49-F238E27FC236}">
                <a16:creationId xmlns:a16="http://schemas.microsoft.com/office/drawing/2014/main" id="{57BDD923-66F1-867D-39DA-2CF13601170E}"/>
              </a:ext>
            </a:extLst>
          </p:cNvPr>
          <p:cNvSpPr txBox="1"/>
          <p:nvPr/>
        </p:nvSpPr>
        <p:spPr>
          <a:xfrm>
            <a:off x="7788207" y="1705439"/>
            <a:ext cx="2986930" cy="276999"/>
          </a:xfrm>
          <a:prstGeom prst="rect">
            <a:avLst/>
          </a:prstGeom>
          <a:noFill/>
        </p:spPr>
        <p:txBody>
          <a:bodyPr wrap="square" rtlCol="0">
            <a:spAutoFit/>
          </a:bodyPr>
          <a:lstStyle/>
          <a:p>
            <a:pPr algn="ctr"/>
            <a:r>
              <a:rPr lang="en-NZ" sz="1200" b="1" dirty="0">
                <a:solidFill>
                  <a:schemeClr val="bg1"/>
                </a:solidFill>
              </a:rPr>
              <a:t>International Space Station </a:t>
            </a:r>
            <a:r>
              <a:rPr lang="en-NZ" sz="1200" dirty="0">
                <a:solidFill>
                  <a:schemeClr val="bg1"/>
                </a:solidFill>
              </a:rPr>
              <a:t>1998-2030?</a:t>
            </a:r>
            <a:endParaRPr lang="en-NZ" sz="1200" b="1" dirty="0">
              <a:solidFill>
                <a:schemeClr val="bg1"/>
              </a:solidFill>
            </a:endParaRPr>
          </a:p>
        </p:txBody>
      </p:sp>
      <p:sp>
        <p:nvSpPr>
          <p:cNvPr id="38" name="TextBox 37">
            <a:extLst>
              <a:ext uri="{FF2B5EF4-FFF2-40B4-BE49-F238E27FC236}">
                <a16:creationId xmlns:a16="http://schemas.microsoft.com/office/drawing/2014/main" id="{C3B14D9A-0998-99E4-3848-D1EB89E9A7C7}"/>
              </a:ext>
            </a:extLst>
          </p:cNvPr>
          <p:cNvSpPr txBox="1"/>
          <p:nvPr/>
        </p:nvSpPr>
        <p:spPr>
          <a:xfrm>
            <a:off x="3175462" y="1192687"/>
            <a:ext cx="1713688" cy="276999"/>
          </a:xfrm>
          <a:prstGeom prst="rect">
            <a:avLst/>
          </a:prstGeom>
          <a:noFill/>
        </p:spPr>
        <p:txBody>
          <a:bodyPr wrap="square" rtlCol="0">
            <a:spAutoFit/>
          </a:bodyPr>
          <a:lstStyle/>
          <a:p>
            <a:pPr algn="ctr"/>
            <a:r>
              <a:rPr lang="en-NZ" sz="1200" b="1" dirty="0">
                <a:solidFill>
                  <a:schemeClr val="bg1"/>
                </a:solidFill>
              </a:rPr>
              <a:t>Apollo</a:t>
            </a:r>
            <a:r>
              <a:rPr lang="en-NZ" sz="1200" dirty="0">
                <a:solidFill>
                  <a:schemeClr val="bg1"/>
                </a:solidFill>
              </a:rPr>
              <a:t> 1969-72</a:t>
            </a:r>
          </a:p>
        </p:txBody>
      </p:sp>
      <p:sp>
        <p:nvSpPr>
          <p:cNvPr id="40" name="TextBox 39">
            <a:extLst>
              <a:ext uri="{FF2B5EF4-FFF2-40B4-BE49-F238E27FC236}">
                <a16:creationId xmlns:a16="http://schemas.microsoft.com/office/drawing/2014/main" id="{1242B226-D2B3-2A55-C338-3BA7D6BB1A27}"/>
              </a:ext>
            </a:extLst>
          </p:cNvPr>
          <p:cNvSpPr txBox="1"/>
          <p:nvPr/>
        </p:nvSpPr>
        <p:spPr>
          <a:xfrm>
            <a:off x="4887594" y="5921526"/>
            <a:ext cx="4282485" cy="338554"/>
          </a:xfrm>
          <a:prstGeom prst="rect">
            <a:avLst/>
          </a:prstGeom>
          <a:noFill/>
        </p:spPr>
        <p:txBody>
          <a:bodyPr wrap="square" rtlCol="0">
            <a:spAutoFit/>
          </a:bodyPr>
          <a:lstStyle/>
          <a:p>
            <a:pPr algn="ctr"/>
            <a:r>
              <a:rPr lang="en-NZ" sz="1600" b="1" dirty="0">
                <a:solidFill>
                  <a:schemeClr val="bg1"/>
                </a:solidFill>
              </a:rPr>
              <a:t>Space Shuttle </a:t>
            </a:r>
            <a:r>
              <a:rPr lang="en-NZ" sz="1600" dirty="0">
                <a:solidFill>
                  <a:schemeClr val="bg1"/>
                </a:solidFill>
              </a:rPr>
              <a:t>1981-2011</a:t>
            </a:r>
            <a:endParaRPr lang="en-NZ" sz="1600" b="1" dirty="0">
              <a:solidFill>
                <a:schemeClr val="bg1"/>
              </a:solidFill>
            </a:endParaRPr>
          </a:p>
        </p:txBody>
      </p:sp>
      <p:pic>
        <p:nvPicPr>
          <p:cNvPr id="6" name="Picture 5" descr="A satellite in space above the earth&#10;&#10;AI-generated content may be incorrect.">
            <a:extLst>
              <a:ext uri="{FF2B5EF4-FFF2-40B4-BE49-F238E27FC236}">
                <a16:creationId xmlns:a16="http://schemas.microsoft.com/office/drawing/2014/main" id="{AE5824E3-03B6-9F7D-FF04-C2436ACAC5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88720" y="3256963"/>
            <a:ext cx="525878" cy="5258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79A9F35-FCD1-FB1C-ACC0-9EDA7660664A}"/>
              </a:ext>
            </a:extLst>
          </p:cNvPr>
          <p:cNvSpPr txBox="1"/>
          <p:nvPr/>
        </p:nvSpPr>
        <p:spPr>
          <a:xfrm>
            <a:off x="9835394" y="345073"/>
            <a:ext cx="2021749" cy="923330"/>
          </a:xfrm>
          <a:prstGeom prst="rect">
            <a:avLst/>
          </a:prstGeom>
          <a:noFill/>
        </p:spPr>
        <p:txBody>
          <a:bodyPr wrap="square" rtlCol="0">
            <a:spAutoFit/>
          </a:bodyPr>
          <a:lstStyle/>
          <a:p>
            <a:r>
              <a:rPr lang="en-NZ" dirty="0">
                <a:solidFill>
                  <a:schemeClr val="bg1"/>
                </a:solidFill>
              </a:rPr>
              <a:t>~700 people </a:t>
            </a:r>
            <a:br>
              <a:rPr lang="en-NZ" dirty="0">
                <a:solidFill>
                  <a:schemeClr val="bg1"/>
                </a:solidFill>
              </a:rPr>
            </a:br>
            <a:r>
              <a:rPr lang="en-NZ" dirty="0">
                <a:solidFill>
                  <a:schemeClr val="bg1"/>
                </a:solidFill>
              </a:rPr>
              <a:t>47 countries</a:t>
            </a:r>
          </a:p>
          <a:p>
            <a:r>
              <a:rPr lang="en-NZ" dirty="0">
                <a:solidFill>
                  <a:schemeClr val="bg1"/>
                </a:solidFill>
              </a:rPr>
              <a:t>12 moonwalkers</a:t>
            </a:r>
          </a:p>
        </p:txBody>
      </p:sp>
    </p:spTree>
    <p:extLst>
      <p:ext uri="{BB962C8B-B14F-4D97-AF65-F5344CB8AC3E}">
        <p14:creationId xmlns:p14="http://schemas.microsoft.com/office/powerpoint/2010/main" val="288152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 presetClass="entr" presetSubtype="4"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3" grpId="0"/>
      <p:bldP spid="34" grpId="0"/>
      <p:bldP spid="37"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5A9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ADA2-8697-04C8-5107-11FB17818737}"/>
              </a:ext>
            </a:extLst>
          </p:cNvPr>
          <p:cNvSpPr>
            <a:spLocks noGrp="1"/>
          </p:cNvSpPr>
          <p:nvPr>
            <p:ph type="title"/>
          </p:nvPr>
        </p:nvSpPr>
        <p:spPr/>
        <p:txBody>
          <a:bodyPr/>
          <a:lstStyle/>
          <a:p>
            <a:r>
              <a:rPr lang="en-NZ" dirty="0">
                <a:solidFill>
                  <a:srgbClr val="FFFF00"/>
                </a:solidFill>
              </a:rPr>
              <a:t>The Rise of China</a:t>
            </a:r>
          </a:p>
        </p:txBody>
      </p:sp>
      <p:pic>
        <p:nvPicPr>
          <p:cNvPr id="5" name="Content Placeholder 4" descr="A rocket flying in the sky&#10;&#10;AI-generated content may be incorrect.">
            <a:extLst>
              <a:ext uri="{FF2B5EF4-FFF2-40B4-BE49-F238E27FC236}">
                <a16:creationId xmlns:a16="http://schemas.microsoft.com/office/drawing/2014/main" id="{C38D15B8-60CF-94E0-244F-300794378D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5989" y="32511"/>
            <a:ext cx="6792977" cy="6792977"/>
          </a:xfrm>
        </p:spPr>
      </p:pic>
      <p:pic>
        <p:nvPicPr>
          <p:cNvPr id="7" name="Picture 6" descr="A satellite in space above the earth&#10;&#10;AI-generated content may be incorrect.">
            <a:extLst>
              <a:ext uri="{FF2B5EF4-FFF2-40B4-BE49-F238E27FC236}">
                <a16:creationId xmlns:a16="http://schemas.microsoft.com/office/drawing/2014/main" id="{DDABFEA4-619F-2A55-F1D8-6C6DCA5829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314" y="1760367"/>
            <a:ext cx="1716014" cy="17160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CDF7479-784A-2813-8FD8-D77F02033A3E}"/>
              </a:ext>
            </a:extLst>
          </p:cNvPr>
          <p:cNvPicPr>
            <a:picLocks noChangeAspect="1"/>
          </p:cNvPicPr>
          <p:nvPr/>
        </p:nvPicPr>
        <p:blipFill>
          <a:blip r:embed="rId5">
            <a:extLst>
              <a:ext uri="{28A0092B-C50C-407E-A947-70E740481C1C}">
                <a14:useLocalDpi xmlns:a14="http://schemas.microsoft.com/office/drawing/2010/main" val="0"/>
              </a:ext>
            </a:extLst>
          </a:blip>
          <a:srcRect l="18038" r="23919" b="22736"/>
          <a:stretch/>
        </p:blipFill>
        <p:spPr>
          <a:xfrm>
            <a:off x="6810155" y="4094411"/>
            <a:ext cx="1788861" cy="148829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1B41224-454B-D4FF-0253-353FB7AB4A79}"/>
              </a:ext>
            </a:extLst>
          </p:cNvPr>
          <p:cNvSpPr txBox="1"/>
          <p:nvPr/>
        </p:nvSpPr>
        <p:spPr>
          <a:xfrm>
            <a:off x="6412276" y="3522445"/>
            <a:ext cx="2584621" cy="369332"/>
          </a:xfrm>
          <a:prstGeom prst="rect">
            <a:avLst/>
          </a:prstGeom>
          <a:noFill/>
        </p:spPr>
        <p:txBody>
          <a:bodyPr wrap="square" rtlCol="0">
            <a:spAutoFit/>
          </a:bodyPr>
          <a:lstStyle/>
          <a:p>
            <a:r>
              <a:rPr lang="en-NZ" i="1" dirty="0">
                <a:solidFill>
                  <a:srgbClr val="FFFF00"/>
                </a:solidFill>
              </a:rPr>
              <a:t>Tiangong</a:t>
            </a:r>
            <a:r>
              <a:rPr lang="en-NZ" dirty="0">
                <a:solidFill>
                  <a:srgbClr val="FFFF00"/>
                </a:solidFill>
              </a:rPr>
              <a:t> space station</a:t>
            </a:r>
          </a:p>
        </p:txBody>
      </p:sp>
      <p:sp>
        <p:nvSpPr>
          <p:cNvPr id="15" name="TextBox 14">
            <a:extLst>
              <a:ext uri="{FF2B5EF4-FFF2-40B4-BE49-F238E27FC236}">
                <a16:creationId xmlns:a16="http://schemas.microsoft.com/office/drawing/2014/main" id="{8576F961-2EF2-3EB3-F6B8-6CD548274F59}"/>
              </a:ext>
            </a:extLst>
          </p:cNvPr>
          <p:cNvSpPr txBox="1"/>
          <p:nvPr/>
        </p:nvSpPr>
        <p:spPr>
          <a:xfrm>
            <a:off x="6535989" y="5683813"/>
            <a:ext cx="2584621" cy="369332"/>
          </a:xfrm>
          <a:prstGeom prst="rect">
            <a:avLst/>
          </a:prstGeom>
          <a:noFill/>
        </p:spPr>
        <p:txBody>
          <a:bodyPr wrap="square" rtlCol="0">
            <a:spAutoFit/>
          </a:bodyPr>
          <a:lstStyle/>
          <a:p>
            <a:r>
              <a:rPr lang="en-NZ" i="1" dirty="0" err="1">
                <a:solidFill>
                  <a:srgbClr val="FFFF00"/>
                </a:solidFill>
              </a:rPr>
              <a:t>Chang’e</a:t>
            </a:r>
            <a:r>
              <a:rPr lang="en-NZ" dirty="0">
                <a:solidFill>
                  <a:srgbClr val="FFFF00"/>
                </a:solidFill>
              </a:rPr>
              <a:t> </a:t>
            </a:r>
            <a:r>
              <a:rPr lang="en-NZ" i="1" dirty="0">
                <a:solidFill>
                  <a:srgbClr val="FFFF00"/>
                </a:solidFill>
              </a:rPr>
              <a:t>6</a:t>
            </a:r>
            <a:r>
              <a:rPr lang="en-NZ" dirty="0">
                <a:solidFill>
                  <a:srgbClr val="FFFF00"/>
                </a:solidFill>
              </a:rPr>
              <a:t> lunar lander</a:t>
            </a:r>
          </a:p>
        </p:txBody>
      </p:sp>
      <p:pic>
        <p:nvPicPr>
          <p:cNvPr id="21" name="Picture 20" descr="A graph of a graph showing the number of people in the world&#10;&#10;AI-generated content may be incorrect.">
            <a:extLst>
              <a:ext uri="{FF2B5EF4-FFF2-40B4-BE49-F238E27FC236}">
                <a16:creationId xmlns:a16="http://schemas.microsoft.com/office/drawing/2014/main" id="{5FF317E5-9004-9AEB-6F70-89DD2EE8D97D}"/>
              </a:ext>
            </a:extLst>
          </p:cNvPr>
          <p:cNvPicPr>
            <a:picLocks noChangeAspect="1"/>
          </p:cNvPicPr>
          <p:nvPr/>
        </p:nvPicPr>
        <p:blipFill>
          <a:blip r:embed="rId6">
            <a:extLst>
              <a:ext uri="{28A0092B-C50C-407E-A947-70E740481C1C}">
                <a14:useLocalDpi xmlns:a14="http://schemas.microsoft.com/office/drawing/2010/main" val="0"/>
              </a:ext>
            </a:extLst>
          </a:blip>
          <a:srcRect t="7032" r="29096"/>
          <a:stretch/>
        </p:blipFill>
        <p:spPr>
          <a:xfrm>
            <a:off x="506502" y="1690688"/>
            <a:ext cx="5273223" cy="4278201"/>
          </a:xfrm>
          <a:prstGeom prst="rect">
            <a:avLst/>
          </a:prstGeom>
        </p:spPr>
      </p:pic>
      <p:pic>
        <p:nvPicPr>
          <p:cNvPr id="3" name="Picture 2" descr="A blue logo with a star and a laurel wreath&#10;&#10;Description automatically generated">
            <a:extLst>
              <a:ext uri="{FF2B5EF4-FFF2-40B4-BE49-F238E27FC236}">
                <a16:creationId xmlns:a16="http://schemas.microsoft.com/office/drawing/2014/main" id="{C70DC6B3-9020-FC70-532C-DBC6EEF8A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4888" y="2023302"/>
            <a:ext cx="2437940" cy="2437940"/>
          </a:xfrm>
          <a:prstGeom prst="rect">
            <a:avLst/>
          </a:prstGeom>
        </p:spPr>
      </p:pic>
      <p:pic>
        <p:nvPicPr>
          <p:cNvPr id="6" name="Picture 5">
            <a:extLst>
              <a:ext uri="{FF2B5EF4-FFF2-40B4-BE49-F238E27FC236}">
                <a16:creationId xmlns:a16="http://schemas.microsoft.com/office/drawing/2014/main" id="{C397FEF5-5884-D85C-DB98-18414A88782B}"/>
              </a:ext>
            </a:extLst>
          </p:cNvPr>
          <p:cNvPicPr>
            <a:picLocks noChangeAspect="1"/>
          </p:cNvPicPr>
          <p:nvPr/>
        </p:nvPicPr>
        <p:blipFill>
          <a:blip r:embed="rId8"/>
          <a:stretch>
            <a:fillRect/>
          </a:stretch>
        </p:blipFill>
        <p:spPr>
          <a:xfrm>
            <a:off x="5965341" y="6154256"/>
            <a:ext cx="3725915" cy="452374"/>
          </a:xfrm>
          <a:prstGeom prst="rect">
            <a:avLst/>
          </a:prstGeom>
        </p:spPr>
      </p:pic>
    </p:spTree>
    <p:extLst>
      <p:ext uri="{BB962C8B-B14F-4D97-AF65-F5344CB8AC3E}">
        <p14:creationId xmlns:p14="http://schemas.microsoft.com/office/powerpoint/2010/main" val="156099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Content Placeholder 11" descr="An astronaut on the moon&#10;&#10;AI-generated content may be incorrect.">
            <a:extLst>
              <a:ext uri="{FF2B5EF4-FFF2-40B4-BE49-F238E27FC236}">
                <a16:creationId xmlns:a16="http://schemas.microsoft.com/office/drawing/2014/main" id="{78BEDA8C-7EB0-00D0-D749-AA04244D576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135" b="12611"/>
          <a:stretch/>
        </p:blipFill>
        <p:spPr>
          <a:xfrm>
            <a:off x="20" y="1282"/>
            <a:ext cx="12191980" cy="6856718"/>
          </a:xfrm>
          <a:prstGeom prst="rect">
            <a:avLst/>
          </a:prstGeom>
        </p:spPr>
      </p:pic>
      <p:pic>
        <p:nvPicPr>
          <p:cNvPr id="4" name="Picture 3">
            <a:extLst>
              <a:ext uri="{FF2B5EF4-FFF2-40B4-BE49-F238E27FC236}">
                <a16:creationId xmlns:a16="http://schemas.microsoft.com/office/drawing/2014/main" id="{8AB170D0-4869-D8DD-F3A1-3B46DCD58D53}"/>
              </a:ext>
            </a:extLst>
          </p:cNvPr>
          <p:cNvPicPr>
            <a:picLocks noChangeAspect="1"/>
          </p:cNvPicPr>
          <p:nvPr/>
        </p:nvPicPr>
        <p:blipFill>
          <a:blip r:embed="rId4"/>
          <a:stretch>
            <a:fillRect/>
          </a:stretch>
        </p:blipFill>
        <p:spPr>
          <a:xfrm>
            <a:off x="5428484" y="4817333"/>
            <a:ext cx="6186798" cy="741885"/>
          </a:xfrm>
          <a:prstGeom prst="rect">
            <a:avLst/>
          </a:prstGeom>
        </p:spPr>
      </p:pic>
      <p:pic>
        <p:nvPicPr>
          <p:cNvPr id="8" name="Picture 7">
            <a:extLst>
              <a:ext uri="{FF2B5EF4-FFF2-40B4-BE49-F238E27FC236}">
                <a16:creationId xmlns:a16="http://schemas.microsoft.com/office/drawing/2014/main" id="{69AFE1BD-08A8-884D-6702-3910C553C786}"/>
              </a:ext>
            </a:extLst>
          </p:cNvPr>
          <p:cNvPicPr>
            <a:picLocks noChangeAspect="1"/>
          </p:cNvPicPr>
          <p:nvPr/>
        </p:nvPicPr>
        <p:blipFill>
          <a:blip r:embed="rId5"/>
          <a:stretch>
            <a:fillRect/>
          </a:stretch>
        </p:blipFill>
        <p:spPr>
          <a:xfrm>
            <a:off x="5428484" y="5646555"/>
            <a:ext cx="6186798" cy="831482"/>
          </a:xfrm>
          <a:prstGeom prst="rect">
            <a:avLst/>
          </a:prstGeom>
        </p:spPr>
      </p:pic>
      <p:pic>
        <p:nvPicPr>
          <p:cNvPr id="10" name="Picture 9">
            <a:extLst>
              <a:ext uri="{FF2B5EF4-FFF2-40B4-BE49-F238E27FC236}">
                <a16:creationId xmlns:a16="http://schemas.microsoft.com/office/drawing/2014/main" id="{3FBE5EAE-62B6-E7FE-9049-063B24FEAAEA}"/>
              </a:ext>
            </a:extLst>
          </p:cNvPr>
          <p:cNvPicPr>
            <a:picLocks noChangeAspect="1"/>
          </p:cNvPicPr>
          <p:nvPr/>
        </p:nvPicPr>
        <p:blipFill>
          <a:blip r:embed="rId6"/>
          <a:stretch>
            <a:fillRect/>
          </a:stretch>
        </p:blipFill>
        <p:spPr>
          <a:xfrm>
            <a:off x="4471488" y="379963"/>
            <a:ext cx="6929607" cy="918491"/>
          </a:xfrm>
          <a:prstGeom prst="rect">
            <a:avLst/>
          </a:prstGeom>
        </p:spPr>
      </p:pic>
      <p:sp>
        <p:nvSpPr>
          <p:cNvPr id="6" name="TextBox 5">
            <a:extLst>
              <a:ext uri="{FF2B5EF4-FFF2-40B4-BE49-F238E27FC236}">
                <a16:creationId xmlns:a16="http://schemas.microsoft.com/office/drawing/2014/main" id="{2E8F767E-D3B5-78ED-260B-C0F354DDA19A}"/>
              </a:ext>
            </a:extLst>
          </p:cNvPr>
          <p:cNvSpPr txBox="1"/>
          <p:nvPr/>
        </p:nvSpPr>
        <p:spPr>
          <a:xfrm>
            <a:off x="8979171" y="1021455"/>
            <a:ext cx="4843848" cy="276999"/>
          </a:xfrm>
          <a:prstGeom prst="rect">
            <a:avLst/>
          </a:prstGeom>
          <a:noFill/>
        </p:spPr>
        <p:txBody>
          <a:bodyPr wrap="square" rtlCol="0">
            <a:spAutoFit/>
          </a:bodyPr>
          <a:lstStyle/>
          <a:p>
            <a:r>
              <a:rPr lang="en-NZ" sz="1200" dirty="0"/>
              <a:t>NEW YORK TIMES, 29</a:t>
            </a:r>
            <a:r>
              <a:rPr lang="en-NZ" sz="1200" baseline="30000" dirty="0"/>
              <a:t>th</a:t>
            </a:r>
            <a:r>
              <a:rPr lang="en-NZ" sz="1200" dirty="0"/>
              <a:t> MAY 2023</a:t>
            </a:r>
          </a:p>
        </p:txBody>
      </p:sp>
    </p:spTree>
    <p:extLst>
      <p:ext uri="{BB962C8B-B14F-4D97-AF65-F5344CB8AC3E}">
        <p14:creationId xmlns:p14="http://schemas.microsoft.com/office/powerpoint/2010/main" val="8126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03E19-5BF8-EE91-64E8-BA7106BCAF1C}"/>
              </a:ext>
            </a:extLst>
          </p:cNvPr>
          <p:cNvSpPr>
            <a:spLocks noGrp="1"/>
          </p:cNvSpPr>
          <p:nvPr>
            <p:ph type="title"/>
          </p:nvPr>
        </p:nvSpPr>
        <p:spPr>
          <a:xfrm>
            <a:off x="1006533" y="-78240"/>
            <a:ext cx="10178934" cy="1328730"/>
          </a:xfrm>
        </p:spPr>
        <p:txBody>
          <a:bodyPr vert="horz" lIns="91440" tIns="45720" rIns="91440" bIns="45720" rtlCol="0" anchor="b">
            <a:normAutofit/>
          </a:bodyPr>
          <a:lstStyle/>
          <a:p>
            <a:pPr algn="ctr"/>
            <a:r>
              <a:rPr lang="en-US" sz="5200" kern="1200" dirty="0">
                <a:solidFill>
                  <a:schemeClr val="bg1"/>
                </a:solidFill>
                <a:latin typeface="+mj-lt"/>
                <a:ea typeface="+mj-ea"/>
                <a:cs typeface="+mj-cs"/>
              </a:rPr>
              <a:t>A Cool Resource on the Moon</a:t>
            </a:r>
          </a:p>
        </p:txBody>
      </p:sp>
      <p:pic>
        <p:nvPicPr>
          <p:cNvPr id="11" name="Picture 10" descr="A satellite floating over the moon&#10;&#10;Description automatically generated">
            <a:extLst>
              <a:ext uri="{FF2B5EF4-FFF2-40B4-BE49-F238E27FC236}">
                <a16:creationId xmlns:a16="http://schemas.microsoft.com/office/drawing/2014/main" id="{1BEEC68D-D9BF-F59A-FB46-860C2AA1A073}"/>
              </a:ext>
            </a:extLst>
          </p:cNvPr>
          <p:cNvPicPr>
            <a:picLocks noChangeAspect="1"/>
          </p:cNvPicPr>
          <p:nvPr/>
        </p:nvPicPr>
        <p:blipFill rotWithShape="1">
          <a:blip r:embed="rId3">
            <a:extLst>
              <a:ext uri="{28A0092B-C50C-407E-A947-70E740481C1C}">
                <a14:useLocalDpi xmlns:a14="http://schemas.microsoft.com/office/drawing/2010/main" val="0"/>
              </a:ext>
            </a:extLst>
          </a:blip>
          <a:srcRect l="380" r="50" b="3"/>
          <a:stretch/>
        </p:blipFill>
        <p:spPr>
          <a:xfrm>
            <a:off x="6244763" y="2233392"/>
            <a:ext cx="5803323" cy="3890357"/>
          </a:xfrm>
          <a:prstGeom prst="rect">
            <a:avLst/>
          </a:prstGeom>
        </p:spPr>
      </p:pic>
      <p:pic>
        <p:nvPicPr>
          <p:cNvPr id="7" name="Content Placeholder 6" descr="Close-up of the surface of the moon&#10;&#10;Description automatically generated">
            <a:extLst>
              <a:ext uri="{FF2B5EF4-FFF2-40B4-BE49-F238E27FC236}">
                <a16:creationId xmlns:a16="http://schemas.microsoft.com/office/drawing/2014/main" id="{ADF56A26-230B-0A36-D445-37B606F6318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2" b="10616"/>
          <a:stretch/>
        </p:blipFill>
        <p:spPr>
          <a:xfrm>
            <a:off x="220720" y="2233392"/>
            <a:ext cx="5803323" cy="3890357"/>
          </a:xfrm>
          <a:prstGeom prst="rect">
            <a:avLst/>
          </a:prstGeom>
        </p:spPr>
      </p:pic>
      <p:sp>
        <p:nvSpPr>
          <p:cNvPr id="3" name="Star: 5 Points 2">
            <a:extLst>
              <a:ext uri="{FF2B5EF4-FFF2-40B4-BE49-F238E27FC236}">
                <a16:creationId xmlns:a16="http://schemas.microsoft.com/office/drawing/2014/main" id="{DC31A277-F12A-25FC-8055-C4CC4540C8D6}"/>
              </a:ext>
            </a:extLst>
          </p:cNvPr>
          <p:cNvSpPr/>
          <p:nvPr/>
        </p:nvSpPr>
        <p:spPr>
          <a:xfrm>
            <a:off x="3047811" y="4360984"/>
            <a:ext cx="586343" cy="531248"/>
          </a:xfrm>
          <a:prstGeom prst="star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solidFill>
            </a:endParaRPr>
          </a:p>
        </p:txBody>
      </p:sp>
      <p:sp>
        <p:nvSpPr>
          <p:cNvPr id="4" name="TextBox 3">
            <a:extLst>
              <a:ext uri="{FF2B5EF4-FFF2-40B4-BE49-F238E27FC236}">
                <a16:creationId xmlns:a16="http://schemas.microsoft.com/office/drawing/2014/main" id="{13044550-A0B0-B0CB-CE94-ECCADA3ADEB8}"/>
              </a:ext>
            </a:extLst>
          </p:cNvPr>
          <p:cNvSpPr txBox="1"/>
          <p:nvPr/>
        </p:nvSpPr>
        <p:spPr>
          <a:xfrm>
            <a:off x="2611658" y="4056284"/>
            <a:ext cx="1922585" cy="369332"/>
          </a:xfrm>
          <a:prstGeom prst="rect">
            <a:avLst/>
          </a:prstGeom>
          <a:noFill/>
        </p:spPr>
        <p:txBody>
          <a:bodyPr wrap="square" rtlCol="0">
            <a:spAutoFit/>
          </a:bodyPr>
          <a:lstStyle/>
          <a:p>
            <a:r>
              <a:rPr lang="en-NZ" b="1" dirty="0">
                <a:solidFill>
                  <a:schemeClr val="bg1"/>
                </a:solidFill>
              </a:rPr>
              <a:t>SOUTH POLE</a:t>
            </a:r>
          </a:p>
        </p:txBody>
      </p:sp>
      <p:grpSp>
        <p:nvGrpSpPr>
          <p:cNvPr id="12" name="Group 11">
            <a:extLst>
              <a:ext uri="{FF2B5EF4-FFF2-40B4-BE49-F238E27FC236}">
                <a16:creationId xmlns:a16="http://schemas.microsoft.com/office/drawing/2014/main" id="{355E8F06-4783-5DC2-DAA9-E9A1BCA2F90E}"/>
              </a:ext>
            </a:extLst>
          </p:cNvPr>
          <p:cNvGrpSpPr/>
          <p:nvPr/>
        </p:nvGrpSpPr>
        <p:grpSpPr>
          <a:xfrm>
            <a:off x="4180007" y="4133949"/>
            <a:ext cx="929192" cy="1082899"/>
            <a:chOff x="4431084" y="3909848"/>
            <a:chExt cx="1703319" cy="2065283"/>
          </a:xfrm>
        </p:grpSpPr>
        <p:pic>
          <p:nvPicPr>
            <p:cNvPr id="9" name="Picture 8" descr="A flag with a star on it&#10;&#10;Description automatically generated">
              <a:extLst>
                <a:ext uri="{FF2B5EF4-FFF2-40B4-BE49-F238E27FC236}">
                  <a16:creationId xmlns:a16="http://schemas.microsoft.com/office/drawing/2014/main" id="{4BA4AFA9-7927-0DB4-BFD0-59A443AE5F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434" y="3910897"/>
              <a:ext cx="1546969" cy="1029437"/>
            </a:xfrm>
            <a:prstGeom prst="rect">
              <a:avLst/>
            </a:prstGeom>
          </p:spPr>
        </p:pic>
        <p:sp>
          <p:nvSpPr>
            <p:cNvPr id="10" name="Rectangle 9">
              <a:extLst>
                <a:ext uri="{FF2B5EF4-FFF2-40B4-BE49-F238E27FC236}">
                  <a16:creationId xmlns:a16="http://schemas.microsoft.com/office/drawing/2014/main" id="{F4DC324E-F587-F70B-AD77-964BD6180B7D}"/>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13" name="Group 12">
            <a:extLst>
              <a:ext uri="{FF2B5EF4-FFF2-40B4-BE49-F238E27FC236}">
                <a16:creationId xmlns:a16="http://schemas.microsoft.com/office/drawing/2014/main" id="{3DCC3F6C-72D3-D56E-E010-F3720060F608}"/>
              </a:ext>
            </a:extLst>
          </p:cNvPr>
          <p:cNvGrpSpPr/>
          <p:nvPr/>
        </p:nvGrpSpPr>
        <p:grpSpPr>
          <a:xfrm>
            <a:off x="3892529" y="4325619"/>
            <a:ext cx="929192" cy="1082899"/>
            <a:chOff x="4431084" y="3909848"/>
            <a:chExt cx="1703319" cy="2065283"/>
          </a:xfrm>
        </p:grpSpPr>
        <p:pic>
          <p:nvPicPr>
            <p:cNvPr id="14" name="Picture 13">
              <a:extLst>
                <a:ext uri="{FF2B5EF4-FFF2-40B4-BE49-F238E27FC236}">
                  <a16:creationId xmlns:a16="http://schemas.microsoft.com/office/drawing/2014/main" id="{CEDF3468-55D9-944E-7B81-FBEA7C1060C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87434" y="4001244"/>
              <a:ext cx="1546969" cy="848743"/>
            </a:xfrm>
            <a:prstGeom prst="rect">
              <a:avLst/>
            </a:prstGeom>
          </p:spPr>
        </p:pic>
        <p:sp>
          <p:nvSpPr>
            <p:cNvPr id="15" name="Rectangle 14">
              <a:extLst>
                <a:ext uri="{FF2B5EF4-FFF2-40B4-BE49-F238E27FC236}">
                  <a16:creationId xmlns:a16="http://schemas.microsoft.com/office/drawing/2014/main" id="{F91D8A7D-87F3-71AD-6169-6AD4FF5CA043}"/>
                </a:ext>
              </a:extLst>
            </p:cNvPr>
            <p:cNvSpPr/>
            <p:nvPr/>
          </p:nvSpPr>
          <p:spPr>
            <a:xfrm>
              <a:off x="4431084" y="3909848"/>
              <a:ext cx="138611" cy="2065283"/>
            </a:xfrm>
            <a:prstGeom prst="rect">
              <a:avLst/>
            </a:prstGeom>
            <a:solidFill>
              <a:srgbClr val="0D07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5" name="Speech Bubble: Oval 4">
            <a:extLst>
              <a:ext uri="{FF2B5EF4-FFF2-40B4-BE49-F238E27FC236}">
                <a16:creationId xmlns:a16="http://schemas.microsoft.com/office/drawing/2014/main" id="{97263821-FCB2-91D9-99FA-53C4259E92CF}"/>
              </a:ext>
            </a:extLst>
          </p:cNvPr>
          <p:cNvSpPr/>
          <p:nvPr/>
        </p:nvSpPr>
        <p:spPr>
          <a:xfrm>
            <a:off x="9484427" y="1179043"/>
            <a:ext cx="1466905" cy="843349"/>
          </a:xfrm>
          <a:prstGeom prst="wedgeEllipseCallout">
            <a:avLst>
              <a:gd name="adj1" fmla="val -57675"/>
              <a:gd name="adj2" fmla="val 967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sz="3200" dirty="0"/>
              <a:t>H</a:t>
            </a:r>
            <a:r>
              <a:rPr lang="en-NZ" sz="3200" baseline="-25000" dirty="0"/>
              <a:t>2</a:t>
            </a:r>
            <a:r>
              <a:rPr lang="en-NZ" sz="3200" dirty="0"/>
              <a:t>O!</a:t>
            </a:r>
          </a:p>
        </p:txBody>
      </p:sp>
    </p:spTree>
    <p:extLst>
      <p:ext uri="{BB962C8B-B14F-4D97-AF65-F5344CB8AC3E}">
        <p14:creationId xmlns:p14="http://schemas.microsoft.com/office/powerpoint/2010/main" val="24729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F682-3596-7E8F-BABF-C3479AB71565}"/>
              </a:ext>
            </a:extLst>
          </p:cNvPr>
          <p:cNvSpPr>
            <a:spLocks noGrp="1"/>
          </p:cNvSpPr>
          <p:nvPr>
            <p:ph type="title"/>
          </p:nvPr>
        </p:nvSpPr>
        <p:spPr/>
        <p:txBody>
          <a:bodyPr>
            <a:normAutofit fontScale="90000"/>
          </a:bodyPr>
          <a:lstStyle/>
          <a:p>
            <a:pPr algn="ctr"/>
            <a:r>
              <a:rPr lang="en-NZ" sz="5300" b="1" dirty="0">
                <a:solidFill>
                  <a:schemeClr val="bg1"/>
                </a:solidFill>
              </a:rPr>
              <a:t>21</a:t>
            </a:r>
            <a:r>
              <a:rPr lang="en-NZ" sz="5300" b="1" baseline="30000" dirty="0">
                <a:solidFill>
                  <a:schemeClr val="bg1"/>
                </a:solidFill>
              </a:rPr>
              <a:t>st</a:t>
            </a:r>
            <a:r>
              <a:rPr lang="en-NZ" sz="5300" b="1" dirty="0">
                <a:solidFill>
                  <a:schemeClr val="bg1"/>
                </a:solidFill>
              </a:rPr>
              <a:t> century space race?</a:t>
            </a:r>
            <a:br>
              <a:rPr lang="en-NZ" dirty="0">
                <a:solidFill>
                  <a:schemeClr val="bg1"/>
                </a:solidFill>
              </a:rPr>
            </a:br>
            <a:r>
              <a:rPr lang="en-NZ" dirty="0">
                <a:solidFill>
                  <a:schemeClr val="bg1"/>
                </a:solidFill>
              </a:rPr>
              <a:t>International cooperation </a:t>
            </a:r>
            <a:r>
              <a:rPr lang="en-NZ" i="1" dirty="0">
                <a:solidFill>
                  <a:schemeClr val="bg1"/>
                </a:solidFill>
              </a:rPr>
              <a:t>and</a:t>
            </a:r>
            <a:r>
              <a:rPr lang="en-NZ" dirty="0">
                <a:solidFill>
                  <a:schemeClr val="bg1"/>
                </a:solidFill>
              </a:rPr>
              <a:t> competition</a:t>
            </a:r>
          </a:p>
        </p:txBody>
      </p:sp>
      <p:sp>
        <p:nvSpPr>
          <p:cNvPr id="3" name="Content Placeholder 2">
            <a:extLst>
              <a:ext uri="{FF2B5EF4-FFF2-40B4-BE49-F238E27FC236}">
                <a16:creationId xmlns:a16="http://schemas.microsoft.com/office/drawing/2014/main" id="{AF633658-AA2B-5F59-A29E-55F5C1DBC84B}"/>
              </a:ext>
            </a:extLst>
          </p:cNvPr>
          <p:cNvSpPr>
            <a:spLocks noGrp="1"/>
          </p:cNvSpPr>
          <p:nvPr>
            <p:ph idx="1"/>
          </p:nvPr>
        </p:nvSpPr>
        <p:spPr>
          <a:xfrm>
            <a:off x="6360481" y="3273989"/>
            <a:ext cx="5936606" cy="445901"/>
          </a:xfrm>
        </p:spPr>
        <p:txBody>
          <a:bodyPr>
            <a:normAutofit fontScale="92500" lnSpcReduction="10000"/>
          </a:bodyPr>
          <a:lstStyle/>
          <a:p>
            <a:pPr marL="0" indent="0">
              <a:buNone/>
            </a:pPr>
            <a:r>
              <a:rPr lang="en-NZ" i="1" dirty="0">
                <a:solidFill>
                  <a:schemeClr val="bg1"/>
                </a:solidFill>
              </a:rPr>
              <a:t>International Lunar Research Station</a:t>
            </a:r>
          </a:p>
        </p:txBody>
      </p:sp>
      <p:pic>
        <p:nvPicPr>
          <p:cNvPr id="1028" name="Picture 4">
            <a:extLst>
              <a:ext uri="{FF2B5EF4-FFF2-40B4-BE49-F238E27FC236}">
                <a16:creationId xmlns:a16="http://schemas.microsoft.com/office/drawing/2014/main" id="{ED4A4FE1-989D-AF28-6241-8417CAF21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13"/>
          <a:stretch/>
        </p:blipFill>
        <p:spPr bwMode="auto">
          <a:xfrm>
            <a:off x="129222" y="3125600"/>
            <a:ext cx="5946662" cy="3070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F877031-B3A5-1967-96AF-EC8020598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82713" y="3703561"/>
            <a:ext cx="5466570" cy="2754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07D2978-A07C-318F-3E04-18900955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92318" y="3721591"/>
            <a:ext cx="5946663" cy="2741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descr="A flag with stars and stripes&#10;&#10;Description automatically generated">
            <a:extLst>
              <a:ext uri="{FF2B5EF4-FFF2-40B4-BE49-F238E27FC236}">
                <a16:creationId xmlns:a16="http://schemas.microsoft.com/office/drawing/2014/main" id="{515B27AF-FB89-8107-D722-96486EC53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243" y="1999960"/>
            <a:ext cx="1951509" cy="1029437"/>
          </a:xfrm>
          <a:prstGeom prst="rect">
            <a:avLst/>
          </a:prstGeom>
        </p:spPr>
      </p:pic>
      <p:pic>
        <p:nvPicPr>
          <p:cNvPr id="9" name="Picture 8" descr="A flag with a star on it&#10;&#10;Description automatically generated">
            <a:extLst>
              <a:ext uri="{FF2B5EF4-FFF2-40B4-BE49-F238E27FC236}">
                <a16:creationId xmlns:a16="http://schemas.microsoft.com/office/drawing/2014/main" id="{71996C88-7223-95DA-1D05-291C1D970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8680" y="1983609"/>
            <a:ext cx="1546969" cy="1029437"/>
          </a:xfrm>
          <a:prstGeom prst="rect">
            <a:avLst/>
          </a:prstGeom>
        </p:spPr>
      </p:pic>
      <p:pic>
        <p:nvPicPr>
          <p:cNvPr id="10" name="Picture 9" descr="A red white and blue flag&#10;&#10;Description automatically generated">
            <a:extLst>
              <a:ext uri="{FF2B5EF4-FFF2-40B4-BE49-F238E27FC236}">
                <a16:creationId xmlns:a16="http://schemas.microsoft.com/office/drawing/2014/main" id="{574B5FE1-6D0F-9855-095D-80DFD921B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3196" y="1983609"/>
            <a:ext cx="1299664" cy="1029437"/>
          </a:xfrm>
          <a:prstGeom prst="rect">
            <a:avLst/>
          </a:prstGeom>
        </p:spPr>
      </p:pic>
    </p:spTree>
    <p:extLst>
      <p:ext uri="{BB962C8B-B14F-4D97-AF65-F5344CB8AC3E}">
        <p14:creationId xmlns:p14="http://schemas.microsoft.com/office/powerpoint/2010/main" val="494802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88E-D9A7-0E0D-0A16-28203A966D7F}"/>
              </a:ext>
            </a:extLst>
          </p:cNvPr>
          <p:cNvSpPr>
            <a:spLocks noGrp="1"/>
          </p:cNvSpPr>
          <p:nvPr>
            <p:ph type="title"/>
          </p:nvPr>
        </p:nvSpPr>
        <p:spPr/>
        <p:txBody>
          <a:bodyPr/>
          <a:lstStyle/>
          <a:p>
            <a:r>
              <a:rPr lang="en-NZ" dirty="0">
                <a:solidFill>
                  <a:schemeClr val="bg1"/>
                </a:solidFill>
              </a:rPr>
              <a:t>Space! What is it good for?</a:t>
            </a:r>
          </a:p>
        </p:txBody>
      </p:sp>
      <p:graphicFrame>
        <p:nvGraphicFramePr>
          <p:cNvPr id="2052" name="Content Placeholder 2">
            <a:extLst>
              <a:ext uri="{FF2B5EF4-FFF2-40B4-BE49-F238E27FC236}">
                <a16:creationId xmlns:a16="http://schemas.microsoft.com/office/drawing/2014/main" id="{3825C436-47E1-CD3C-099F-2B40534DD51E}"/>
              </a:ext>
            </a:extLst>
          </p:cNvPr>
          <p:cNvGraphicFramePr>
            <a:graphicFrameLocks noGrp="1"/>
          </p:cNvGraphicFramePr>
          <p:nvPr>
            <p:ph idx="1"/>
          </p:nvPr>
        </p:nvGraphicFramePr>
        <p:xfrm>
          <a:off x="838200" y="1825625"/>
          <a:ext cx="443304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Musk, Bezos and Branson fueled by big egos in space race">
            <a:extLst>
              <a:ext uri="{FF2B5EF4-FFF2-40B4-BE49-F238E27FC236}">
                <a16:creationId xmlns:a16="http://schemas.microsoft.com/office/drawing/2014/main" id="{8C001B04-6F24-84C6-AF51-258584C790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7926" y="1970139"/>
            <a:ext cx="6095346" cy="40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5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AAEB0-21EC-59BB-22BD-7556A45F30A6}"/>
              </a:ext>
            </a:extLst>
          </p:cNvPr>
          <p:cNvSpPr>
            <a:spLocks noGrp="1"/>
          </p:cNvSpPr>
          <p:nvPr>
            <p:ph idx="1"/>
          </p:nvPr>
        </p:nvSpPr>
        <p:spPr>
          <a:xfrm>
            <a:off x="551447" y="1450592"/>
            <a:ext cx="11089105" cy="4986529"/>
          </a:xfrm>
          <a:ln>
            <a:solidFill>
              <a:schemeClr val="bg1"/>
            </a:solidFill>
          </a:ln>
        </p:spPr>
        <p:txBody>
          <a:bodyPr/>
          <a:lstStyle/>
          <a:p>
            <a:endParaRPr lang="en-NZ" dirty="0"/>
          </a:p>
        </p:txBody>
      </p:sp>
      <p:pic>
        <p:nvPicPr>
          <p:cNvPr id="4100" name="Picture 4" descr="Dawn's B20 thruster plays the Waltz ...">
            <a:extLst>
              <a:ext uri="{FF2B5EF4-FFF2-40B4-BE49-F238E27FC236}">
                <a16:creationId xmlns:a16="http://schemas.microsoft.com/office/drawing/2014/main" id="{AA40BE97-DB7C-A79B-CD5E-495ECF43B5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7" b="22278"/>
          <a:stretch/>
        </p:blipFill>
        <p:spPr bwMode="auto">
          <a:xfrm>
            <a:off x="4860518" y="5018174"/>
            <a:ext cx="3086100" cy="1090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B9CB58-FC53-B3E3-8905-0E9051C74B6C}"/>
              </a:ext>
            </a:extLst>
          </p:cNvPr>
          <p:cNvSpPr>
            <a:spLocks noGrp="1"/>
          </p:cNvSpPr>
          <p:nvPr>
            <p:ph type="title"/>
          </p:nvPr>
        </p:nvSpPr>
        <p:spPr>
          <a:xfrm>
            <a:off x="838199" y="407186"/>
            <a:ext cx="10515600" cy="1325563"/>
          </a:xfrm>
        </p:spPr>
        <p:txBody>
          <a:bodyPr>
            <a:normAutofit/>
          </a:bodyPr>
          <a:lstStyle/>
          <a:p>
            <a:pPr algn="ctr"/>
            <a:r>
              <a:rPr lang="en-NZ" sz="5400" dirty="0">
                <a:solidFill>
                  <a:schemeClr val="bg1"/>
                </a:solidFill>
              </a:rPr>
              <a:t>Buy yourself a ride to space with…</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5D9D4C88-9249-54F3-4643-AF9D361DE7C1}"/>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pic>
        <p:nvPicPr>
          <p:cNvPr id="4098" name="Picture 2" descr="Stratospheric Remote Sensing">
            <a:extLst>
              <a:ext uri="{FF2B5EF4-FFF2-40B4-BE49-F238E27FC236}">
                <a16:creationId xmlns:a16="http://schemas.microsoft.com/office/drawing/2014/main" id="{65ED8D55-BC73-19F2-B142-C23452EC8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9710" y="4785943"/>
            <a:ext cx="30861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a:extLst>
              <a:ext uri="{FF2B5EF4-FFF2-40B4-BE49-F238E27FC236}">
                <a16:creationId xmlns:a16="http://schemas.microsoft.com/office/drawing/2014/main" id="{2B3A2D2F-06C9-692B-1FBE-5C75A94C43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4153" y="2907127"/>
            <a:ext cx="4612110" cy="1704014"/>
          </a:xfrm>
          <a:prstGeom prst="rect">
            <a:avLst/>
          </a:prstGeom>
        </p:spPr>
      </p:pic>
      <p:sp>
        <p:nvSpPr>
          <p:cNvPr id="6" name="AutoShape 10" descr="Blue Origin Logo PNG Vector (EPS) Free Download">
            <a:extLst>
              <a:ext uri="{FF2B5EF4-FFF2-40B4-BE49-F238E27FC236}">
                <a16:creationId xmlns:a16="http://schemas.microsoft.com/office/drawing/2014/main" id="{DF9CE623-57EF-513F-45A7-15D584C723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8" name="AutoShape 14" descr="Blue Origin Logo PNG Vector SVG, EPS, Ai formats (1.21 KB) Free Download">
            <a:extLst>
              <a:ext uri="{FF2B5EF4-FFF2-40B4-BE49-F238E27FC236}">
                <a16:creationId xmlns:a16="http://schemas.microsoft.com/office/drawing/2014/main" id="{5DD2EB91-8CCC-215D-E3DC-B9CDE0210A75}"/>
              </a:ext>
            </a:extLst>
          </p:cNvPr>
          <p:cNvSpPr>
            <a:spLocks noChangeAspect="1" noChangeArrowheads="1"/>
          </p:cNvSpPr>
          <p:nvPr/>
        </p:nvSpPr>
        <p:spPr bwMode="auto">
          <a:xfrm>
            <a:off x="4883778" y="53447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9" name="AutoShape 16">
            <a:extLst>
              <a:ext uri="{FF2B5EF4-FFF2-40B4-BE49-F238E27FC236}">
                <a16:creationId xmlns:a16="http://schemas.microsoft.com/office/drawing/2014/main" id="{805DD844-D058-77AA-9728-DFAD450AFA2B}"/>
              </a:ext>
            </a:extLst>
          </p:cNvPr>
          <p:cNvSpPr>
            <a:spLocks noChangeAspect="1" noChangeArrowheads="1"/>
          </p:cNvSpPr>
          <p:nvPr/>
        </p:nvSpPr>
        <p:spPr bwMode="auto">
          <a:xfrm>
            <a:off x="5036178" y="5497175"/>
            <a:ext cx="132065" cy="1320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4114" name="Picture 18">
            <a:extLst>
              <a:ext uri="{FF2B5EF4-FFF2-40B4-BE49-F238E27FC236}">
                <a16:creationId xmlns:a16="http://schemas.microsoft.com/office/drawing/2014/main" id="{3FAE54C1-F011-946A-5DE9-A464656F2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169" y="2902076"/>
            <a:ext cx="3301626" cy="61905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irgin Galactic - Wikipedia">
            <a:extLst>
              <a:ext uri="{FF2B5EF4-FFF2-40B4-BE49-F238E27FC236}">
                <a16:creationId xmlns:a16="http://schemas.microsoft.com/office/drawing/2014/main" id="{910AF4E0-73EB-386B-F457-57B2D36026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944" y="3741470"/>
            <a:ext cx="3734077" cy="225927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057E41A-B68B-854F-5908-DAEAF501A1A1}"/>
              </a:ext>
            </a:extLst>
          </p:cNvPr>
          <p:cNvSpPr txBox="1">
            <a:spLocks/>
          </p:cNvSpPr>
          <p:nvPr/>
        </p:nvSpPr>
        <p:spPr>
          <a:xfrm>
            <a:off x="685800" y="-1607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NZ" sz="3200" dirty="0">
                <a:solidFill>
                  <a:schemeClr val="bg1"/>
                </a:solidFill>
              </a:rPr>
              <a:t>THE COMMERCIAL LAUNCH REVOLUTION</a:t>
            </a:r>
          </a:p>
        </p:txBody>
      </p:sp>
      <p:sp>
        <p:nvSpPr>
          <p:cNvPr id="7" name="TextBox 6">
            <a:extLst>
              <a:ext uri="{FF2B5EF4-FFF2-40B4-BE49-F238E27FC236}">
                <a16:creationId xmlns:a16="http://schemas.microsoft.com/office/drawing/2014/main" id="{F3323833-34D5-9C5D-D8A2-52CDAF7AF45D}"/>
              </a:ext>
            </a:extLst>
          </p:cNvPr>
          <p:cNvSpPr txBox="1"/>
          <p:nvPr/>
        </p:nvSpPr>
        <p:spPr>
          <a:xfrm rot="969716">
            <a:off x="9308726" y="1955695"/>
            <a:ext cx="169366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600" dirty="0">
                <a:solidFill>
                  <a:schemeClr val="tx1"/>
                </a:solidFill>
              </a:rPr>
              <a:t>$60mill</a:t>
            </a:r>
            <a:endParaRPr lang="en-NZ" dirty="0">
              <a:solidFill>
                <a:schemeClr val="tx1"/>
              </a:solidFill>
            </a:endParaRPr>
          </a:p>
        </p:txBody>
      </p:sp>
      <p:sp>
        <p:nvSpPr>
          <p:cNvPr id="12" name="TextBox 11">
            <a:extLst>
              <a:ext uri="{FF2B5EF4-FFF2-40B4-BE49-F238E27FC236}">
                <a16:creationId xmlns:a16="http://schemas.microsoft.com/office/drawing/2014/main" id="{C4516017-6510-600E-4A51-CCE85BB150CD}"/>
              </a:ext>
            </a:extLst>
          </p:cNvPr>
          <p:cNvSpPr txBox="1"/>
          <p:nvPr/>
        </p:nvSpPr>
        <p:spPr>
          <a:xfrm rot="20842710">
            <a:off x="8383335" y="3449773"/>
            <a:ext cx="161041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600" dirty="0">
                <a:solidFill>
                  <a:schemeClr val="tx1"/>
                </a:solidFill>
              </a:rPr>
              <a:t>$8mill</a:t>
            </a:r>
            <a:endParaRPr lang="en-NZ" dirty="0">
              <a:solidFill>
                <a:schemeClr val="tx1"/>
              </a:solidFill>
            </a:endParaRPr>
          </a:p>
        </p:txBody>
      </p:sp>
      <p:sp>
        <p:nvSpPr>
          <p:cNvPr id="13" name="TextBox 12">
            <a:extLst>
              <a:ext uri="{FF2B5EF4-FFF2-40B4-BE49-F238E27FC236}">
                <a16:creationId xmlns:a16="http://schemas.microsoft.com/office/drawing/2014/main" id="{C1906C9F-81FE-D99D-3A80-EDC789E79766}"/>
              </a:ext>
            </a:extLst>
          </p:cNvPr>
          <p:cNvSpPr txBox="1"/>
          <p:nvPr/>
        </p:nvSpPr>
        <p:spPr>
          <a:xfrm>
            <a:off x="1351377" y="3741471"/>
            <a:ext cx="2819179"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NZ" sz="3200" dirty="0">
                <a:solidFill>
                  <a:schemeClr val="tx1"/>
                </a:solidFill>
              </a:rPr>
              <a:t>$500,000-1mill</a:t>
            </a:r>
            <a:endParaRPr lang="en-NZ" sz="1600" dirty="0">
              <a:solidFill>
                <a:schemeClr val="tx1"/>
              </a:solidFill>
            </a:endParaRPr>
          </a:p>
        </p:txBody>
      </p:sp>
    </p:spTree>
    <p:extLst>
      <p:ext uri="{BB962C8B-B14F-4D97-AF65-F5344CB8AC3E}">
        <p14:creationId xmlns:p14="http://schemas.microsoft.com/office/powerpoint/2010/main" val="328734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BA1F4-A38F-CC97-603C-CC16AF3663B6}"/>
              </a:ext>
            </a:extLst>
          </p:cNvPr>
          <p:cNvSpPr>
            <a:spLocks noGrp="1"/>
          </p:cNvSpPr>
          <p:nvPr>
            <p:ph idx="1"/>
          </p:nvPr>
        </p:nvSpPr>
        <p:spPr>
          <a:xfrm>
            <a:off x="3612015" y="2981696"/>
            <a:ext cx="5589135" cy="3527592"/>
          </a:xfrm>
        </p:spPr>
        <p:txBody>
          <a:bodyPr>
            <a:normAutofit/>
          </a:bodyPr>
          <a:lstStyle/>
          <a:p>
            <a:r>
              <a:rPr lang="en-NZ" sz="2400" dirty="0">
                <a:solidFill>
                  <a:schemeClr val="bg1"/>
                </a:solidFill>
              </a:rPr>
              <a:t>Only rockets to re-use first stage, decreasing $/kg to orbit by 80%</a:t>
            </a:r>
          </a:p>
          <a:p>
            <a:r>
              <a:rPr lang="en-NZ" sz="2400" dirty="0">
                <a:solidFill>
                  <a:schemeClr val="bg1"/>
                </a:solidFill>
              </a:rPr>
              <a:t>4-year (and counting) monopoly on launching humans from US</a:t>
            </a:r>
          </a:p>
          <a:p>
            <a:r>
              <a:rPr lang="en-NZ" sz="2400" dirty="0">
                <a:solidFill>
                  <a:schemeClr val="bg1"/>
                </a:solidFill>
              </a:rPr>
              <a:t>Currently developing a fully and rapidly re-usable super-heavy lift</a:t>
            </a:r>
            <a:r>
              <a:rPr lang="en-NZ" sz="2400" b="1" dirty="0">
                <a:solidFill>
                  <a:schemeClr val="bg1"/>
                </a:solidFill>
              </a:rPr>
              <a:t> </a:t>
            </a:r>
            <a:r>
              <a:rPr lang="en-NZ" sz="2400" dirty="0">
                <a:solidFill>
                  <a:schemeClr val="bg1"/>
                </a:solidFill>
              </a:rPr>
              <a:t>vehicle… </a:t>
            </a:r>
          </a:p>
          <a:p>
            <a:r>
              <a:rPr lang="en-NZ" sz="2400" dirty="0">
                <a:solidFill>
                  <a:schemeClr val="bg1"/>
                </a:solidFill>
              </a:rPr>
              <a:t>… for transporting humans beyond low-Earth orbit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E1E3F65-0398-1494-2D16-404D8A42D3B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182180" y="1506346"/>
            <a:ext cx="8720516" cy="1090065"/>
          </a:xfrm>
          <a:prstGeom prst="rect">
            <a:avLst/>
          </a:prstGeom>
        </p:spPr>
      </p:pic>
      <p:sp>
        <p:nvSpPr>
          <p:cNvPr id="5" name="Title 1">
            <a:extLst>
              <a:ext uri="{FF2B5EF4-FFF2-40B4-BE49-F238E27FC236}">
                <a16:creationId xmlns:a16="http://schemas.microsoft.com/office/drawing/2014/main" id="{203AC5FB-7447-AAA6-5990-0EF113A472D1}"/>
              </a:ext>
            </a:extLst>
          </p:cNvPr>
          <p:cNvSpPr txBox="1">
            <a:spLocks/>
          </p:cNvSpPr>
          <p:nvPr/>
        </p:nvSpPr>
        <p:spPr>
          <a:xfrm>
            <a:off x="3991719" y="587450"/>
            <a:ext cx="3883888" cy="183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5400" dirty="0">
                <a:solidFill>
                  <a:schemeClr val="bg1"/>
                </a:solidFill>
              </a:rPr>
              <a:t>THE RISE OF</a:t>
            </a:r>
          </a:p>
        </p:txBody>
      </p:sp>
      <p:sp>
        <p:nvSpPr>
          <p:cNvPr id="10" name="Title 1">
            <a:extLst>
              <a:ext uri="{FF2B5EF4-FFF2-40B4-BE49-F238E27FC236}">
                <a16:creationId xmlns:a16="http://schemas.microsoft.com/office/drawing/2014/main" id="{DE88312E-0F51-9606-44A4-8FCDBBE6D4BB}"/>
              </a:ext>
            </a:extLst>
          </p:cNvPr>
          <p:cNvSpPr txBox="1">
            <a:spLocks/>
          </p:cNvSpPr>
          <p:nvPr/>
        </p:nvSpPr>
        <p:spPr>
          <a:xfrm rot="355680">
            <a:off x="5866197" y="749331"/>
            <a:ext cx="2409183" cy="56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800" dirty="0">
                <a:solidFill>
                  <a:schemeClr val="bg1"/>
                </a:solidFill>
              </a:rPr>
              <a:t>and controlled descent</a:t>
            </a:r>
          </a:p>
        </p:txBody>
      </p:sp>
      <p:sp>
        <p:nvSpPr>
          <p:cNvPr id="11" name="Title 1">
            <a:extLst>
              <a:ext uri="{FF2B5EF4-FFF2-40B4-BE49-F238E27FC236}">
                <a16:creationId xmlns:a16="http://schemas.microsoft.com/office/drawing/2014/main" id="{0046DDD1-D286-C788-2D69-30872D7B266E}"/>
              </a:ext>
            </a:extLst>
          </p:cNvPr>
          <p:cNvSpPr txBox="1">
            <a:spLocks/>
          </p:cNvSpPr>
          <p:nvPr/>
        </p:nvSpPr>
        <p:spPr>
          <a:xfrm>
            <a:off x="6542438" y="1469184"/>
            <a:ext cx="1056703" cy="8127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dirty="0">
                <a:solidFill>
                  <a:schemeClr val="bg1"/>
                </a:solidFill>
              </a:rPr>
              <a:t>^</a:t>
            </a:r>
          </a:p>
        </p:txBody>
      </p:sp>
    </p:spTree>
    <p:extLst>
      <p:ext uri="{BB962C8B-B14F-4D97-AF65-F5344CB8AC3E}">
        <p14:creationId xmlns:p14="http://schemas.microsoft.com/office/powerpoint/2010/main" val="1473279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114220-C1EF-22AA-6F7A-F503536E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6C2F5-5332-59C1-261B-F81CB5E495F5}"/>
              </a:ext>
            </a:extLst>
          </p:cNvPr>
          <p:cNvSpPr>
            <a:spLocks noGrp="1"/>
          </p:cNvSpPr>
          <p:nvPr>
            <p:ph type="title"/>
          </p:nvPr>
        </p:nvSpPr>
        <p:spPr/>
        <p:txBody>
          <a:bodyPr>
            <a:normAutofit/>
          </a:bodyPr>
          <a:lstStyle/>
          <a:p>
            <a:pPr algn="ctr"/>
            <a:r>
              <a:rPr lang="en-NZ" sz="4800" b="1" dirty="0">
                <a:solidFill>
                  <a:schemeClr val="bg1"/>
                </a:solidFill>
              </a:rPr>
              <a:t>America Chooses to Go to the Moon… </a:t>
            </a:r>
            <a:br>
              <a:rPr lang="en-NZ" sz="4800" b="1" dirty="0">
                <a:solidFill>
                  <a:schemeClr val="bg1"/>
                </a:solidFill>
              </a:rPr>
            </a:br>
            <a:r>
              <a:rPr lang="en-NZ" sz="3600" dirty="0">
                <a:solidFill>
                  <a:schemeClr val="bg1"/>
                </a:solidFill>
              </a:rPr>
              <a:t>for better reasons this time?</a:t>
            </a:r>
            <a:endParaRPr lang="en-NZ" sz="4800" dirty="0">
              <a:solidFill>
                <a:schemeClr val="bg1"/>
              </a:solidFill>
            </a:endParaRPr>
          </a:p>
        </p:txBody>
      </p:sp>
      <p:sp>
        <p:nvSpPr>
          <p:cNvPr id="3" name="Content Placeholder 2">
            <a:extLst>
              <a:ext uri="{FF2B5EF4-FFF2-40B4-BE49-F238E27FC236}">
                <a16:creationId xmlns:a16="http://schemas.microsoft.com/office/drawing/2014/main" id="{015396D4-ED17-ED57-02A8-AECD4D5A3CD2}"/>
              </a:ext>
            </a:extLst>
          </p:cNvPr>
          <p:cNvSpPr>
            <a:spLocks noGrp="1"/>
          </p:cNvSpPr>
          <p:nvPr>
            <p:ph idx="1"/>
          </p:nvPr>
        </p:nvSpPr>
        <p:spPr>
          <a:xfrm>
            <a:off x="1308931" y="3980299"/>
            <a:ext cx="3704105" cy="2060525"/>
          </a:xfrm>
        </p:spPr>
        <p:txBody>
          <a:bodyPr>
            <a:normAutofit/>
          </a:bodyPr>
          <a:lstStyle/>
          <a:p>
            <a:pPr marL="0" indent="0" algn="ctr">
              <a:buNone/>
            </a:pPr>
            <a:r>
              <a:rPr lang="en-NZ" sz="2400" dirty="0">
                <a:solidFill>
                  <a:schemeClr val="bg1"/>
                </a:solidFill>
              </a:rPr>
              <a:t>Nationalism:</a:t>
            </a:r>
            <a:r>
              <a:rPr lang="en-NZ" sz="3200" dirty="0">
                <a:solidFill>
                  <a:schemeClr val="bg1"/>
                </a:solidFill>
              </a:rPr>
              <a:t> </a:t>
            </a:r>
            <a:br>
              <a:rPr lang="en-NZ" sz="3200" dirty="0">
                <a:solidFill>
                  <a:schemeClr val="bg1"/>
                </a:solidFill>
              </a:rPr>
            </a:br>
            <a:r>
              <a:rPr lang="en-NZ" sz="3200" b="1" dirty="0">
                <a:solidFill>
                  <a:schemeClr val="bg1"/>
                </a:solidFill>
              </a:rPr>
              <a:t>One-up the USSR </a:t>
            </a:r>
            <a:r>
              <a:rPr lang="en-NZ" sz="2400" dirty="0">
                <a:solidFill>
                  <a:schemeClr val="bg1"/>
                </a:solidFill>
              </a:rPr>
              <a:t>by the end of the decade</a:t>
            </a:r>
          </a:p>
          <a:p>
            <a:pPr marL="0" indent="0" algn="ctr">
              <a:buNone/>
            </a:pPr>
            <a:endParaRPr lang="en-NZ" b="1" dirty="0">
              <a:solidFill>
                <a:schemeClr val="bg1"/>
              </a:solidFill>
            </a:endParaRPr>
          </a:p>
          <a:p>
            <a:pPr marL="0" indent="0" algn="ctr">
              <a:buNone/>
            </a:pPr>
            <a:endParaRPr lang="en-NZ" dirty="0">
              <a:solidFill>
                <a:schemeClr val="bg1"/>
              </a:solidFill>
            </a:endParaRPr>
          </a:p>
        </p:txBody>
      </p:sp>
      <p:sp>
        <p:nvSpPr>
          <p:cNvPr id="7" name="Content Placeholder 2">
            <a:extLst>
              <a:ext uri="{FF2B5EF4-FFF2-40B4-BE49-F238E27FC236}">
                <a16:creationId xmlns:a16="http://schemas.microsoft.com/office/drawing/2014/main" id="{EA4AE71E-3B6A-1214-C2B0-83C300275E1C}"/>
              </a:ext>
            </a:extLst>
          </p:cNvPr>
          <p:cNvSpPr txBox="1">
            <a:spLocks/>
          </p:cNvSpPr>
          <p:nvPr/>
        </p:nvSpPr>
        <p:spPr>
          <a:xfrm>
            <a:off x="6963508" y="4119189"/>
            <a:ext cx="4771292" cy="27117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3100" dirty="0">
                <a:solidFill>
                  <a:schemeClr val="bg1"/>
                </a:solidFill>
              </a:rPr>
              <a:t>Nationalism</a:t>
            </a:r>
          </a:p>
          <a:p>
            <a:pPr lvl="1"/>
            <a:r>
              <a:rPr lang="en-NZ" sz="2600" dirty="0">
                <a:solidFill>
                  <a:schemeClr val="bg1"/>
                </a:solidFill>
              </a:rPr>
              <a:t>Beat China</a:t>
            </a:r>
          </a:p>
          <a:p>
            <a:pPr lvl="1"/>
            <a:r>
              <a:rPr lang="en-NZ" sz="2600" dirty="0">
                <a:solidFill>
                  <a:schemeClr val="bg1"/>
                </a:solidFill>
              </a:rPr>
              <a:t>Go with international partners</a:t>
            </a:r>
          </a:p>
          <a:p>
            <a:pPr lvl="1"/>
            <a:r>
              <a:rPr lang="en-NZ" sz="2600" b="1" dirty="0">
                <a:solidFill>
                  <a:schemeClr val="bg1"/>
                </a:solidFill>
              </a:rPr>
              <a:t>Put first woman and person of colour on the Moon</a:t>
            </a:r>
          </a:p>
          <a:p>
            <a:r>
              <a:rPr lang="en-NZ" sz="3100" dirty="0">
                <a:solidFill>
                  <a:schemeClr val="bg1"/>
                </a:solidFill>
              </a:rPr>
              <a:t>Scientific discovery</a:t>
            </a:r>
          </a:p>
          <a:p>
            <a:r>
              <a:rPr lang="en-NZ" sz="3100" dirty="0">
                <a:solidFill>
                  <a:schemeClr val="bg1"/>
                </a:solidFill>
              </a:rPr>
              <a:t>Ice mining?</a:t>
            </a:r>
          </a:p>
          <a:p>
            <a:r>
              <a:rPr lang="en-NZ" sz="3100" dirty="0">
                <a:solidFill>
                  <a:schemeClr val="bg1"/>
                </a:solidFill>
              </a:rPr>
              <a:t>Create a long-term presence… </a:t>
            </a:r>
            <a:r>
              <a:rPr lang="en-NZ" sz="3100" b="1" dirty="0">
                <a:solidFill>
                  <a:schemeClr val="bg1"/>
                </a:solidFill>
              </a:rPr>
              <a:t>and use as a stepping stone to Mars</a:t>
            </a:r>
          </a:p>
          <a:p>
            <a:endParaRPr lang="en-NZ" dirty="0">
              <a:solidFill>
                <a:schemeClr val="bg1"/>
              </a:solidFill>
            </a:endParaRPr>
          </a:p>
          <a:p>
            <a:endParaRPr lang="en-NZ" dirty="0">
              <a:solidFill>
                <a:schemeClr val="bg1"/>
              </a:solidFill>
            </a:endParaRPr>
          </a:p>
        </p:txBody>
      </p:sp>
      <p:pic>
        <p:nvPicPr>
          <p:cNvPr id="6" name="Picture 5" descr="A logo with planets and stars&#10;&#10;Description automatically generated">
            <a:extLst>
              <a:ext uri="{FF2B5EF4-FFF2-40B4-BE49-F238E27FC236}">
                <a16:creationId xmlns:a16="http://schemas.microsoft.com/office/drawing/2014/main" id="{6536B345-89EA-B22C-9CAA-82665476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155" y="1686453"/>
            <a:ext cx="2053656" cy="2060525"/>
          </a:xfrm>
          <a:prstGeom prst="rect">
            <a:avLst/>
          </a:prstGeom>
        </p:spPr>
      </p:pic>
      <p:pic>
        <p:nvPicPr>
          <p:cNvPr id="5" name="Picture 4" descr="A logo with a red white and blue design&#10;&#10;Description automatically generated">
            <a:extLst>
              <a:ext uri="{FF2B5EF4-FFF2-40B4-BE49-F238E27FC236}">
                <a16:creationId xmlns:a16="http://schemas.microsoft.com/office/drawing/2014/main" id="{44385FA6-77B7-C375-F36A-03BCE6D4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4534" y="1686453"/>
            <a:ext cx="2541732" cy="2225957"/>
          </a:xfrm>
          <a:prstGeom prst="rect">
            <a:avLst/>
          </a:prstGeom>
        </p:spPr>
      </p:pic>
    </p:spTree>
    <p:extLst>
      <p:ext uri="{BB962C8B-B14F-4D97-AF65-F5344CB8AC3E}">
        <p14:creationId xmlns:p14="http://schemas.microsoft.com/office/powerpoint/2010/main" val="16539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 name="Content Placeholder 5" descr="A large building with a rocket in the front&#10;&#10;Description automatically generated">
            <a:extLst>
              <a:ext uri="{FF2B5EF4-FFF2-40B4-BE49-F238E27FC236}">
                <a16:creationId xmlns:a16="http://schemas.microsoft.com/office/drawing/2014/main" id="{3B58F195-AB87-94A1-958E-D5FD942AA1B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80"/>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FBE7978F-EB9E-98C6-0FD3-D2A3C48BB2DA}"/>
              </a:ext>
            </a:extLst>
          </p:cNvPr>
          <p:cNvSpPr txBox="1"/>
          <p:nvPr/>
        </p:nvSpPr>
        <p:spPr>
          <a:xfrm>
            <a:off x="4518688" y="6236513"/>
            <a:ext cx="1498934" cy="646331"/>
          </a:xfrm>
          <a:prstGeom prst="rect">
            <a:avLst/>
          </a:prstGeom>
          <a:noFill/>
        </p:spPr>
        <p:txBody>
          <a:bodyPr wrap="square" rtlCol="0">
            <a:spAutoFit/>
          </a:bodyPr>
          <a:lstStyle/>
          <a:p>
            <a:r>
              <a:rPr lang="en-NZ" sz="3600" dirty="0">
                <a:solidFill>
                  <a:schemeClr val="bg1"/>
                </a:solidFill>
              </a:rPr>
              <a:t>1971</a:t>
            </a:r>
          </a:p>
        </p:txBody>
      </p:sp>
      <p:sp>
        <p:nvSpPr>
          <p:cNvPr id="3" name="TextBox 2">
            <a:extLst>
              <a:ext uri="{FF2B5EF4-FFF2-40B4-BE49-F238E27FC236}">
                <a16:creationId xmlns:a16="http://schemas.microsoft.com/office/drawing/2014/main" id="{2D603813-9F5E-F754-8FFB-B314D64F19F9}"/>
              </a:ext>
            </a:extLst>
          </p:cNvPr>
          <p:cNvSpPr txBox="1"/>
          <p:nvPr/>
        </p:nvSpPr>
        <p:spPr>
          <a:xfrm>
            <a:off x="6017622" y="6236513"/>
            <a:ext cx="1498934" cy="646331"/>
          </a:xfrm>
          <a:prstGeom prst="rect">
            <a:avLst/>
          </a:prstGeom>
          <a:noFill/>
        </p:spPr>
        <p:txBody>
          <a:bodyPr wrap="square" rtlCol="0">
            <a:spAutoFit/>
          </a:bodyPr>
          <a:lstStyle/>
          <a:p>
            <a:r>
              <a:rPr lang="en-NZ" sz="3600" dirty="0">
                <a:solidFill>
                  <a:schemeClr val="bg1"/>
                </a:solidFill>
              </a:rPr>
              <a:t>2022</a:t>
            </a:r>
          </a:p>
        </p:txBody>
      </p:sp>
      <p:pic>
        <p:nvPicPr>
          <p:cNvPr id="4" name="Content Placeholder 9" descr="A logo with a letter a and a sphere&#10;&#10;Description automatically generated">
            <a:extLst>
              <a:ext uri="{FF2B5EF4-FFF2-40B4-BE49-F238E27FC236}">
                <a16:creationId xmlns:a16="http://schemas.microsoft.com/office/drawing/2014/main" id="{A1EBF213-311D-15D0-E74D-F43E0E00B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9532" y="246537"/>
            <a:ext cx="1859276" cy="1675410"/>
          </a:xfrm>
          <a:prstGeom prst="rect">
            <a:avLst/>
          </a:prstGeom>
          <a:ln>
            <a:noFill/>
          </a:ln>
          <a:effectLst/>
        </p:spPr>
      </p:pic>
      <p:pic>
        <p:nvPicPr>
          <p:cNvPr id="5" name="Picture 4" descr="A logo with planets and stars&#10;&#10;Description automatically generated">
            <a:extLst>
              <a:ext uri="{FF2B5EF4-FFF2-40B4-BE49-F238E27FC236}">
                <a16:creationId xmlns:a16="http://schemas.microsoft.com/office/drawing/2014/main" id="{05707384-691C-5824-A19E-5489075A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8534" y="246537"/>
            <a:ext cx="1740308" cy="1746129"/>
          </a:xfrm>
          <a:prstGeom prst="rect">
            <a:avLst/>
          </a:prstGeom>
        </p:spPr>
      </p:pic>
      <p:sp>
        <p:nvSpPr>
          <p:cNvPr id="7" name="TextBox 6">
            <a:extLst>
              <a:ext uri="{FF2B5EF4-FFF2-40B4-BE49-F238E27FC236}">
                <a16:creationId xmlns:a16="http://schemas.microsoft.com/office/drawing/2014/main" id="{40CFA857-3729-250B-8548-BEF758746DAF}"/>
              </a:ext>
            </a:extLst>
          </p:cNvPr>
          <p:cNvSpPr txBox="1"/>
          <p:nvPr/>
        </p:nvSpPr>
        <p:spPr>
          <a:xfrm>
            <a:off x="795645" y="5991891"/>
            <a:ext cx="4173416" cy="923330"/>
          </a:xfrm>
          <a:prstGeom prst="rect">
            <a:avLst/>
          </a:prstGeom>
          <a:noFill/>
        </p:spPr>
        <p:txBody>
          <a:bodyPr wrap="square" rtlCol="0">
            <a:spAutoFit/>
          </a:bodyPr>
          <a:lstStyle/>
          <a:p>
            <a:r>
              <a:rPr lang="en-NZ" sz="5400" dirty="0">
                <a:solidFill>
                  <a:schemeClr val="bg1"/>
                </a:solidFill>
                <a:latin typeface="Amasis MT Pro Medium" panose="02040604050005020304" pitchFamily="18" charset="0"/>
              </a:rPr>
              <a:t>SATURN V</a:t>
            </a:r>
          </a:p>
        </p:txBody>
      </p:sp>
      <p:sp>
        <p:nvSpPr>
          <p:cNvPr id="8" name="TextBox 7">
            <a:extLst>
              <a:ext uri="{FF2B5EF4-FFF2-40B4-BE49-F238E27FC236}">
                <a16:creationId xmlns:a16="http://schemas.microsoft.com/office/drawing/2014/main" id="{DCA4F07D-6D0A-C43C-DC2F-6324D446FD01}"/>
              </a:ext>
            </a:extLst>
          </p:cNvPr>
          <p:cNvSpPr txBox="1"/>
          <p:nvPr/>
        </p:nvSpPr>
        <p:spPr>
          <a:xfrm>
            <a:off x="7227353" y="6210387"/>
            <a:ext cx="5757244" cy="646331"/>
          </a:xfrm>
          <a:prstGeom prst="rect">
            <a:avLst/>
          </a:prstGeom>
          <a:noFill/>
        </p:spPr>
        <p:txBody>
          <a:bodyPr wrap="square" rtlCol="0">
            <a:spAutoFit/>
          </a:bodyPr>
          <a:lstStyle/>
          <a:p>
            <a:r>
              <a:rPr lang="en-NZ" sz="3600" dirty="0">
                <a:solidFill>
                  <a:schemeClr val="bg1"/>
                </a:solidFill>
                <a:latin typeface="Comic Sans MS" panose="030F0702030302020204" pitchFamily="66" charset="0"/>
              </a:rPr>
              <a:t>Space Launch System</a:t>
            </a:r>
          </a:p>
        </p:txBody>
      </p:sp>
    </p:spTree>
    <p:extLst>
      <p:ext uri="{BB962C8B-B14F-4D97-AF65-F5344CB8AC3E}">
        <p14:creationId xmlns:p14="http://schemas.microsoft.com/office/powerpoint/2010/main" val="114319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510B-ADFA-3FF9-AA42-901E8E84931E}"/>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FC745EB9-9C75-8AFF-DD1A-1564A4B84BE8}"/>
              </a:ext>
            </a:extLst>
          </p:cNvPr>
          <p:cNvSpPr>
            <a:spLocks noGrp="1"/>
          </p:cNvSpPr>
          <p:nvPr>
            <p:ph idx="1"/>
          </p:nvPr>
        </p:nvSpPr>
        <p:spPr/>
        <p:txBody>
          <a:bodyPr/>
          <a:lstStyle/>
          <a:p>
            <a:endParaRPr lang="en-NZ"/>
          </a:p>
        </p:txBody>
      </p:sp>
      <p:pic>
        <p:nvPicPr>
          <p:cNvPr id="5" name="Picture 4" descr="A graph of a graph showing the same number of satellites&#10;&#10;AI-generated content may be incorrect.">
            <a:extLst>
              <a:ext uri="{FF2B5EF4-FFF2-40B4-BE49-F238E27FC236}">
                <a16:creationId xmlns:a16="http://schemas.microsoft.com/office/drawing/2014/main" id="{CD335B0C-CB8E-0401-33D6-03B57A76C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26" y="214976"/>
            <a:ext cx="11068987" cy="6428048"/>
          </a:xfrm>
          <a:prstGeom prst="rect">
            <a:avLst/>
          </a:prstGeom>
        </p:spPr>
      </p:pic>
      <p:pic>
        <p:nvPicPr>
          <p:cNvPr id="1026" name="Picture 2" descr="spacex - How will Starlink satellites deploy from the fairing and reach  their orbits? - Space Exploration Stack Exchange">
            <a:extLst>
              <a:ext uri="{FF2B5EF4-FFF2-40B4-BE49-F238E27FC236}">
                <a16:creationId xmlns:a16="http://schemas.microsoft.com/office/drawing/2014/main" id="{2806810D-9D33-F067-7924-03819B019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117" y="1102888"/>
            <a:ext cx="1385139" cy="232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31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pace capsules on the moon&#10;&#10;Description automatically generated">
            <a:extLst>
              <a:ext uri="{FF2B5EF4-FFF2-40B4-BE49-F238E27FC236}">
                <a16:creationId xmlns:a16="http://schemas.microsoft.com/office/drawing/2014/main" id="{B6FE65E5-B021-98AF-4319-09842BC1BB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73"/>
          <a:stretch/>
        </p:blipFill>
        <p:spPr bwMode="auto">
          <a:xfrm>
            <a:off x="20" y="1282"/>
            <a:ext cx="12191980" cy="6856718"/>
          </a:xfrm>
          <a:prstGeom prst="rect">
            <a:avLst/>
          </a:prstGeom>
          <a:noFill/>
        </p:spPr>
      </p:pic>
      <p:sp>
        <p:nvSpPr>
          <p:cNvPr id="2" name="Title 1">
            <a:extLst>
              <a:ext uri="{FF2B5EF4-FFF2-40B4-BE49-F238E27FC236}">
                <a16:creationId xmlns:a16="http://schemas.microsoft.com/office/drawing/2014/main" id="{7FAFD681-4675-C3B8-ADD9-EBF91ABEF466}"/>
              </a:ext>
            </a:extLst>
          </p:cNvPr>
          <p:cNvSpPr txBox="1">
            <a:spLocks/>
          </p:cNvSpPr>
          <p:nvPr/>
        </p:nvSpPr>
        <p:spPr>
          <a:xfrm>
            <a:off x="22412" y="76201"/>
            <a:ext cx="4240306" cy="7239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100" b="1" dirty="0">
                <a:solidFill>
                  <a:schemeClr val="bg1"/>
                </a:solidFill>
              </a:rPr>
              <a:t>COMMAND AND SERVICE MODULE</a:t>
            </a:r>
            <a:endParaRPr lang="en-NZ" sz="2100" dirty="0">
              <a:solidFill>
                <a:schemeClr val="bg1"/>
              </a:solidFill>
            </a:endParaRPr>
          </a:p>
        </p:txBody>
      </p:sp>
      <p:pic>
        <p:nvPicPr>
          <p:cNvPr id="5" name="Content Placeholder 9" descr="A logo with a letter a and a sphere&#10;&#10;Description automatically generated">
            <a:extLst>
              <a:ext uri="{FF2B5EF4-FFF2-40B4-BE49-F238E27FC236}">
                <a16:creationId xmlns:a16="http://schemas.microsoft.com/office/drawing/2014/main" id="{BEC4773E-7980-B438-1B2A-5A41E1D5B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38" y="4961446"/>
            <a:ext cx="1859276" cy="1675410"/>
          </a:xfrm>
          <a:prstGeom prst="rect">
            <a:avLst/>
          </a:prstGeom>
          <a:ln>
            <a:noFill/>
          </a:ln>
          <a:effectLst/>
        </p:spPr>
      </p:pic>
      <p:pic>
        <p:nvPicPr>
          <p:cNvPr id="7" name="Picture 6" descr="A logo with planets and stars&#10;&#10;Description automatically generated">
            <a:extLst>
              <a:ext uri="{FF2B5EF4-FFF2-40B4-BE49-F238E27FC236}">
                <a16:creationId xmlns:a16="http://schemas.microsoft.com/office/drawing/2014/main" id="{D146355D-B6DF-5ED3-DE16-33800AC59A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08" y="4890727"/>
            <a:ext cx="1740308" cy="1746129"/>
          </a:xfrm>
          <a:prstGeom prst="rect">
            <a:avLst/>
          </a:prstGeom>
        </p:spPr>
      </p:pic>
      <p:sp>
        <p:nvSpPr>
          <p:cNvPr id="6" name="Arrow: Up 5">
            <a:extLst>
              <a:ext uri="{FF2B5EF4-FFF2-40B4-BE49-F238E27FC236}">
                <a16:creationId xmlns:a16="http://schemas.microsoft.com/office/drawing/2014/main" id="{A428BB87-99EE-BA41-AE91-E31D8554D8FC}"/>
              </a:ext>
            </a:extLst>
          </p:cNvPr>
          <p:cNvSpPr/>
          <p:nvPr/>
        </p:nvSpPr>
        <p:spPr>
          <a:xfrm>
            <a:off x="11653319" y="843566"/>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8" name="Arrow: Up 7">
            <a:extLst>
              <a:ext uri="{FF2B5EF4-FFF2-40B4-BE49-F238E27FC236}">
                <a16:creationId xmlns:a16="http://schemas.microsoft.com/office/drawing/2014/main" id="{9CA2FCD1-1FD8-6A0B-741B-3AF222AB6899}"/>
              </a:ext>
            </a:extLst>
          </p:cNvPr>
          <p:cNvSpPr/>
          <p:nvPr/>
        </p:nvSpPr>
        <p:spPr>
          <a:xfrm>
            <a:off x="11653318" y="1091581"/>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Arrow: Up 9">
            <a:extLst>
              <a:ext uri="{FF2B5EF4-FFF2-40B4-BE49-F238E27FC236}">
                <a16:creationId xmlns:a16="http://schemas.microsoft.com/office/drawing/2014/main" id="{B2ED13B6-C71B-3AD5-CC44-B0E2F34AC803}"/>
              </a:ext>
            </a:extLst>
          </p:cNvPr>
          <p:cNvSpPr/>
          <p:nvPr/>
        </p:nvSpPr>
        <p:spPr>
          <a:xfrm>
            <a:off x="11653318" y="1328672"/>
            <a:ext cx="174401" cy="166083"/>
          </a:xfrm>
          <a:prstGeom prst="up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1" name="Arrow: Up 10">
            <a:extLst>
              <a:ext uri="{FF2B5EF4-FFF2-40B4-BE49-F238E27FC236}">
                <a16:creationId xmlns:a16="http://schemas.microsoft.com/office/drawing/2014/main" id="{90D9C98E-4E8A-338A-3555-E2F391AA56F6}"/>
              </a:ext>
            </a:extLst>
          </p:cNvPr>
          <p:cNvSpPr/>
          <p:nvPr/>
        </p:nvSpPr>
        <p:spPr>
          <a:xfrm rot="10800000">
            <a:off x="11653317" y="160342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Arrow: Up 11">
            <a:extLst>
              <a:ext uri="{FF2B5EF4-FFF2-40B4-BE49-F238E27FC236}">
                <a16:creationId xmlns:a16="http://schemas.microsoft.com/office/drawing/2014/main" id="{1A862287-EB19-A2B8-CCE2-D96EB9338C26}"/>
              </a:ext>
            </a:extLst>
          </p:cNvPr>
          <p:cNvSpPr/>
          <p:nvPr/>
        </p:nvSpPr>
        <p:spPr>
          <a:xfrm rot="10800000">
            <a:off x="11651171" y="1858851"/>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Arrow: Up 12">
            <a:extLst>
              <a:ext uri="{FF2B5EF4-FFF2-40B4-BE49-F238E27FC236}">
                <a16:creationId xmlns:a16="http://schemas.microsoft.com/office/drawing/2014/main" id="{347D312B-CFE7-E06C-5C05-4D8F2F4099ED}"/>
              </a:ext>
            </a:extLst>
          </p:cNvPr>
          <p:cNvSpPr/>
          <p:nvPr/>
        </p:nvSpPr>
        <p:spPr>
          <a:xfrm rot="10800000">
            <a:off x="11647116" y="2127967"/>
            <a:ext cx="174401" cy="166083"/>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16" name="Picture 15">
            <a:extLst>
              <a:ext uri="{FF2B5EF4-FFF2-40B4-BE49-F238E27FC236}">
                <a16:creationId xmlns:a16="http://schemas.microsoft.com/office/drawing/2014/main" id="{3A5C918C-7251-4998-F88D-E8A268C79590}"/>
              </a:ext>
            </a:extLst>
          </p:cNvPr>
          <p:cNvPicPr>
            <a:picLocks noChangeAspect="1"/>
          </p:cNvPicPr>
          <p:nvPr/>
        </p:nvPicPr>
        <p:blipFill>
          <a:blip r:embed="rId6"/>
          <a:stretch>
            <a:fillRect/>
          </a:stretch>
        </p:blipFill>
        <p:spPr>
          <a:xfrm>
            <a:off x="6204888" y="3263947"/>
            <a:ext cx="1848865" cy="1374486"/>
          </a:xfrm>
          <a:prstGeom prst="rect">
            <a:avLst/>
          </a:prstGeom>
        </p:spPr>
      </p:pic>
    </p:spTree>
    <p:extLst>
      <p:ext uri="{BB962C8B-B14F-4D97-AF65-F5344CB8AC3E}">
        <p14:creationId xmlns:p14="http://schemas.microsoft.com/office/powerpoint/2010/main" val="264871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descr="A rocket with a blue tip and a black background&#10;&#10;Description automatically generated with medium confidence">
            <a:extLst>
              <a:ext uri="{FF2B5EF4-FFF2-40B4-BE49-F238E27FC236}">
                <a16:creationId xmlns:a16="http://schemas.microsoft.com/office/drawing/2014/main" id="{DC60EBE5-F817-8A57-EDAC-9045C1D6B2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135" t="66154" r="46676" b="6093"/>
          <a:stretch/>
        </p:blipFill>
        <p:spPr>
          <a:xfrm>
            <a:off x="3152723" y="1843088"/>
            <a:ext cx="5886554" cy="4304984"/>
          </a:xfrm>
        </p:spPr>
      </p:pic>
      <p:pic>
        <p:nvPicPr>
          <p:cNvPr id="2" name="Content Placeholder 11" descr="A rocket with a blue tip and a black background&#10;&#10;Description automatically generated with medium confidence">
            <a:extLst>
              <a:ext uri="{FF2B5EF4-FFF2-40B4-BE49-F238E27FC236}">
                <a16:creationId xmlns:a16="http://schemas.microsoft.com/office/drawing/2014/main" id="{AD603C1D-9A63-5F83-4F20-FD3381253D4F}"/>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713667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6FAD-6A65-411A-D3FD-D9DC40E76C99}"/>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B2EE2A8A-79EE-6177-41D0-A101F0B7285B}"/>
              </a:ext>
            </a:extLst>
          </p:cNvPr>
          <p:cNvSpPr>
            <a:spLocks noGrp="1"/>
          </p:cNvSpPr>
          <p:nvPr>
            <p:ph idx="1"/>
          </p:nvPr>
        </p:nvSpPr>
        <p:spPr/>
        <p:txBody>
          <a:bodyPr/>
          <a:lstStyle/>
          <a:p>
            <a:endParaRPr lang="en-NZ" dirty="0"/>
          </a:p>
        </p:txBody>
      </p:sp>
      <p:pic>
        <p:nvPicPr>
          <p:cNvPr id="4" name="Content Placeholder 11" descr="A rocket with a blue tip and a black background&#10;&#10;Description automatically generated with medium confidence">
            <a:extLst>
              <a:ext uri="{FF2B5EF4-FFF2-40B4-BE49-F238E27FC236}">
                <a16:creationId xmlns:a16="http://schemas.microsoft.com/office/drawing/2014/main" id="{03E766D8-4193-1B8C-9F57-1479EEB3AE72}"/>
              </a:ext>
            </a:extLst>
          </p:cNvPr>
          <p:cNvPicPr>
            <a:picLocks noChangeAspect="1"/>
          </p:cNvPicPr>
          <p:nvPr/>
        </p:nvPicPr>
        <p:blipFill rotWithShape="1">
          <a:blip r:embed="rId3">
            <a:extLst>
              <a:ext uri="{28A0092B-C50C-407E-A947-70E740481C1C}">
                <a14:useLocalDpi xmlns:a14="http://schemas.microsoft.com/office/drawing/2010/main" val="0"/>
              </a:ext>
            </a:extLst>
          </a:blip>
          <a:srcRect r="11355" b="2714"/>
          <a:stretch/>
        </p:blipFill>
        <p:spPr>
          <a:xfrm>
            <a:off x="3023261" y="52751"/>
            <a:ext cx="6374739" cy="6671899"/>
          </a:xfrm>
          <a:prstGeom prst="rect">
            <a:avLst/>
          </a:prstGeom>
        </p:spPr>
      </p:pic>
      <p:pic>
        <p:nvPicPr>
          <p:cNvPr id="11" name="Content Placeholder 11" descr="A rocket with a blue tip and a black background&#10;&#10;Description automatically generated with medium confidence">
            <a:extLst>
              <a:ext uri="{FF2B5EF4-FFF2-40B4-BE49-F238E27FC236}">
                <a16:creationId xmlns:a16="http://schemas.microsoft.com/office/drawing/2014/main" id="{DAEDCE98-EC0C-D6F9-4FE6-6257AA3507F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7073806" y="52751"/>
            <a:ext cx="1220371" cy="5887039"/>
          </a:xfrm>
          <a:prstGeom prst="rect">
            <a:avLst/>
          </a:prstGeom>
        </p:spPr>
      </p:pic>
      <p:pic>
        <p:nvPicPr>
          <p:cNvPr id="12" name="Picture 11" descr="A black background with a black square&#10;&#10;Description automatically generated with medium confidence">
            <a:extLst>
              <a:ext uri="{FF2B5EF4-FFF2-40B4-BE49-F238E27FC236}">
                <a16:creationId xmlns:a16="http://schemas.microsoft.com/office/drawing/2014/main" id="{D0EA9477-C7B7-9117-A268-4BE555EE2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248184" y="3428341"/>
            <a:ext cx="2825896" cy="353237"/>
          </a:xfrm>
          <a:prstGeom prst="rect">
            <a:avLst/>
          </a:prstGeom>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6E0F9BE9-69B1-0003-2BA2-455EAC3E3AC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45054" b="89028"/>
          <a:stretch/>
        </p:blipFill>
        <p:spPr>
          <a:xfrm>
            <a:off x="3034096" y="52751"/>
            <a:ext cx="3951315" cy="752475"/>
          </a:xfrm>
          <a:prstGeom prst="rect">
            <a:avLst/>
          </a:prstGeom>
        </p:spPr>
      </p:pic>
    </p:spTree>
    <p:extLst>
      <p:ext uri="{BB962C8B-B14F-4D97-AF65-F5344CB8AC3E}">
        <p14:creationId xmlns:p14="http://schemas.microsoft.com/office/powerpoint/2010/main" val="3909084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Rockets line-up">
            <a:extLst>
              <a:ext uri="{FF2B5EF4-FFF2-40B4-BE49-F238E27FC236}">
                <a16:creationId xmlns:a16="http://schemas.microsoft.com/office/drawing/2014/main" id="{B1CC8E76-F973-93F4-3DF1-9A8A770A87D5}"/>
              </a:ext>
            </a:extLst>
          </p:cNvPr>
          <p:cNvPicPr>
            <a:picLocks noChangeAspect="1"/>
          </p:cNvPicPr>
          <p:nvPr/>
        </p:nvPicPr>
        <p:blipFill rotWithShape="1">
          <a:blip r:embed="rId3">
            <a:extLst>
              <a:ext uri="{28A0092B-C50C-407E-A947-70E740481C1C}">
                <a14:useLocalDpi xmlns:a14="http://schemas.microsoft.com/office/drawing/2010/main" val="0"/>
              </a:ext>
            </a:extLst>
          </a:blip>
          <a:srcRect b="5362"/>
          <a:stretch/>
        </p:blipFill>
        <p:spPr bwMode="auto">
          <a:xfrm>
            <a:off x="2923674" y="206510"/>
            <a:ext cx="5935497" cy="6444979"/>
          </a:xfrm>
          <a:prstGeom prst="rect">
            <a:avLst/>
          </a:prstGeom>
          <a:noFill/>
          <a:ln>
            <a:noFill/>
          </a:ln>
        </p:spPr>
      </p:pic>
      <p:sp>
        <p:nvSpPr>
          <p:cNvPr id="7" name="Rectangle 6">
            <a:extLst>
              <a:ext uri="{FF2B5EF4-FFF2-40B4-BE49-F238E27FC236}">
                <a16:creationId xmlns:a16="http://schemas.microsoft.com/office/drawing/2014/main" id="{8B63345B-B6BA-1DF3-88D9-09418BE3C457}"/>
              </a:ext>
            </a:extLst>
          </p:cNvPr>
          <p:cNvSpPr>
            <a:spLocks noChangeArrowheads="1"/>
          </p:cNvSpPr>
          <p:nvPr/>
        </p:nvSpPr>
        <p:spPr bwMode="auto">
          <a:xfrm>
            <a:off x="6352673" y="6810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
        <p:nvSpPr>
          <p:cNvPr id="2" name="Title 1">
            <a:extLst>
              <a:ext uri="{FF2B5EF4-FFF2-40B4-BE49-F238E27FC236}">
                <a16:creationId xmlns:a16="http://schemas.microsoft.com/office/drawing/2014/main" id="{011B0BD8-0B9E-A82D-9B4C-9F3B3FADBB6B}"/>
              </a:ext>
            </a:extLst>
          </p:cNvPr>
          <p:cNvSpPr>
            <a:spLocks noGrp="1"/>
          </p:cNvSpPr>
          <p:nvPr>
            <p:ph type="title"/>
          </p:nvPr>
        </p:nvSpPr>
        <p:spPr>
          <a:xfrm>
            <a:off x="3174787" y="-309261"/>
            <a:ext cx="10515600" cy="1325563"/>
          </a:xfrm>
        </p:spPr>
        <p:txBody>
          <a:bodyPr>
            <a:normAutofit/>
          </a:bodyPr>
          <a:lstStyle/>
          <a:p>
            <a:r>
              <a:rPr lang="en-NZ" sz="2000" b="1" dirty="0">
                <a:solidFill>
                  <a:schemeClr val="bg1"/>
                </a:solidFill>
              </a:rPr>
              <a:t>All “super heavy lift” launch vehicles to have flown</a:t>
            </a:r>
          </a:p>
        </p:txBody>
      </p:sp>
      <p:pic>
        <p:nvPicPr>
          <p:cNvPr id="2050" name="Picture 2">
            <a:extLst>
              <a:ext uri="{FF2B5EF4-FFF2-40B4-BE49-F238E27FC236}">
                <a16:creationId xmlns:a16="http://schemas.microsoft.com/office/drawing/2014/main" id="{9B1B910D-DFAB-6653-52B9-C2AB8E39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587" y="5133716"/>
            <a:ext cx="625843" cy="782529"/>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1" descr="A rocket with a blue tip and a black background&#10;&#10;Description automatically generated with medium confidence">
            <a:extLst>
              <a:ext uri="{FF2B5EF4-FFF2-40B4-BE49-F238E27FC236}">
                <a16:creationId xmlns:a16="http://schemas.microsoft.com/office/drawing/2014/main" id="{3A768533-EC61-6E40-BB20-3C951612C3F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6858" b="84983" l="56623" r="72351">
                        <a14:foregroundMark x1="66805" y1="23264" x2="64238" y2="79861"/>
                        <a14:foregroundMark x1="60762" y1="74045" x2="69288" y2="85069"/>
                        <a14:foregroundMark x1="69288" y1="85069" x2="60182" y2="76910"/>
                        <a14:foregroundMark x1="60182" y1="76910" x2="60099" y2="75434"/>
                        <a14:foregroundMark x1="58030" y1="40104" x2="60596" y2="40104"/>
                        <a14:foregroundMark x1="69288" y1="40191" x2="71523" y2="40191"/>
                        <a14:foregroundMark x1="71854" y1="39931" x2="71854" y2="39931"/>
                        <a14:foregroundMark x1="57533" y1="39931" x2="57533" y2="39931"/>
                        <a14:foregroundMark x1="56788" y1="81771" x2="56788" y2="81771"/>
                        <a14:foregroundMark x1="60927" y1="85069" x2="60927" y2="85069"/>
                        <a14:foregroundMark x1="65149" y1="10069" x2="65149" y2="10069"/>
                        <a14:foregroundMark x1="63576" y1="12934" x2="63576" y2="12934"/>
                        <a14:foregroundMark x1="64735" y1="9896" x2="66970" y2="15538"/>
                        <a14:foregroundMark x1="67715" y1="14063" x2="67219" y2="14236"/>
                        <a14:foregroundMark x1="66142" y1="9201" x2="61175" y2="14757"/>
                        <a14:foregroundMark x1="64983" y1="6858" x2="64983" y2="6858"/>
                        <a14:foregroundMark x1="72351" y1="79861" x2="72351" y2="79861"/>
                      </a14:backgroundRemoval>
                    </a14:imgEffect>
                  </a14:imgLayer>
                </a14:imgProps>
              </a:ext>
              <a:ext uri="{28A0092B-C50C-407E-A947-70E740481C1C}">
                <a14:useLocalDpi xmlns:a14="http://schemas.microsoft.com/office/drawing/2010/main" val="0"/>
              </a:ext>
            </a:extLst>
          </a:blip>
          <a:srcRect l="56327" r="26703" b="14159"/>
          <a:stretch/>
        </p:blipFill>
        <p:spPr>
          <a:xfrm>
            <a:off x="8032189" y="868765"/>
            <a:ext cx="469768" cy="2266148"/>
          </a:xfrm>
          <a:prstGeom prst="rect">
            <a:avLst/>
          </a:prstGeom>
        </p:spPr>
      </p:pic>
      <p:sp>
        <p:nvSpPr>
          <p:cNvPr id="8" name="Title 1">
            <a:extLst>
              <a:ext uri="{FF2B5EF4-FFF2-40B4-BE49-F238E27FC236}">
                <a16:creationId xmlns:a16="http://schemas.microsoft.com/office/drawing/2014/main" id="{5771BFC3-E156-0F31-1DC1-F2A426FCAD73}"/>
              </a:ext>
            </a:extLst>
          </p:cNvPr>
          <p:cNvSpPr txBox="1">
            <a:spLocks/>
          </p:cNvSpPr>
          <p:nvPr/>
        </p:nvSpPr>
        <p:spPr>
          <a:xfrm>
            <a:off x="8432587" y="4862315"/>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 Electron </a:t>
            </a:r>
          </a:p>
        </p:txBody>
      </p:sp>
      <p:sp>
        <p:nvSpPr>
          <p:cNvPr id="3" name="Title 1">
            <a:extLst>
              <a:ext uri="{FF2B5EF4-FFF2-40B4-BE49-F238E27FC236}">
                <a16:creationId xmlns:a16="http://schemas.microsoft.com/office/drawing/2014/main" id="{ADB1BEB4-8F4E-112E-A944-AC7F46357809}"/>
              </a:ext>
            </a:extLst>
          </p:cNvPr>
          <p:cNvSpPr txBox="1">
            <a:spLocks/>
          </p:cNvSpPr>
          <p:nvPr/>
        </p:nvSpPr>
        <p:spPr>
          <a:xfrm>
            <a:off x="8540931" y="5872703"/>
            <a:ext cx="835739" cy="314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1100" dirty="0">
                <a:solidFill>
                  <a:schemeClr val="bg1"/>
                </a:solidFill>
              </a:rPr>
              <a:t>320 </a:t>
            </a:r>
          </a:p>
        </p:txBody>
      </p:sp>
    </p:spTree>
    <p:extLst>
      <p:ext uri="{BB962C8B-B14F-4D97-AF65-F5344CB8AC3E}">
        <p14:creationId xmlns:p14="http://schemas.microsoft.com/office/powerpoint/2010/main" val="485389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Content Placeholder 1">
            <a:extLst>
              <a:ext uri="{FF2B5EF4-FFF2-40B4-BE49-F238E27FC236}">
                <a16:creationId xmlns:a16="http://schemas.microsoft.com/office/drawing/2014/main" id="{09A40730-9B60-456B-32D1-3151116F8208}"/>
              </a:ext>
            </a:extLst>
          </p:cNvPr>
          <p:cNvSpPr>
            <a:spLocks noGrp="1"/>
          </p:cNvSpPr>
          <p:nvPr>
            <p:ph idx="1"/>
          </p:nvPr>
        </p:nvSpPr>
        <p:spPr/>
        <p:txBody>
          <a:bodyPr/>
          <a:lstStyle/>
          <a:p>
            <a:endParaRPr lang="en-NZ"/>
          </a:p>
        </p:txBody>
      </p:sp>
      <p:pic>
        <p:nvPicPr>
          <p:cNvPr id="2050" name="Picture 2">
            <a:extLst>
              <a:ext uri="{FF2B5EF4-FFF2-40B4-BE49-F238E27FC236}">
                <a16:creationId xmlns:a16="http://schemas.microsoft.com/office/drawing/2014/main" id="{8B784413-6BE3-2530-FE1F-C2A6BC66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5576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8E1E2B2-E301-E68C-5BBC-9D155EE52A6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3500" b="90083" l="39000" r="70778">
                        <a14:foregroundMark x1="44000" y1="48917" x2="47222" y2="62500"/>
                        <a14:foregroundMark x1="47222" y1="62500" x2="50000" y2="62583"/>
                        <a14:foregroundMark x1="42778" y1="57083" x2="43111" y2="76917"/>
                        <a14:foregroundMark x1="54556" y1="20833" x2="62667" y2="16833"/>
                        <a14:foregroundMark x1="58556" y1="14417" x2="67556" y2="18667"/>
                        <a14:foregroundMark x1="69556" y1="16833" x2="66333" y2="14417"/>
                        <a14:foregroundMark x1="70000" y1="15917" x2="61889" y2="13500"/>
                        <a14:foregroundMark x1="47222" y1="76000" x2="54889" y2="69917"/>
                        <a14:foregroundMark x1="41889" y1="77833" x2="58778" y2="77833"/>
                        <a14:foregroundMark x1="58778" y1="77833" x2="64556" y2="63750"/>
                        <a14:foregroundMark x1="64556" y1="63750" x2="63889" y2="62333"/>
                        <a14:foregroundMark x1="47222" y1="80917" x2="55778" y2="82083"/>
                        <a14:foregroundMark x1="47222" y1="85167" x2="59778" y2="83333"/>
                        <a14:foregroundMark x1="59778" y1="83333" x2="59778" y2="83333"/>
                        <a14:foregroundMark x1="43111" y1="83333" x2="56111" y2="84250"/>
                        <a14:foregroundMark x1="41889" y1="86417" x2="53778" y2="86667"/>
                        <a14:foregroundMark x1="53778" y1="86667" x2="55778" y2="85750"/>
                        <a14:foregroundMark x1="46444" y1="90083" x2="53667" y2="87917"/>
                        <a14:foregroundMark x1="40667" y1="81500" x2="40667" y2="86083"/>
                        <a14:foregroundMark x1="59778" y1="86417" x2="57778" y2="84583"/>
                      </a14:backgroundRemoval>
                    </a14:imgEffect>
                  </a14:imgLayer>
                </a14:imgProps>
              </a:ext>
              <a:ext uri="{28A0092B-C50C-407E-A947-70E740481C1C}">
                <a14:useLocalDpi xmlns:a14="http://schemas.microsoft.com/office/drawing/2010/main" val="0"/>
              </a:ext>
            </a:extLst>
          </a:blip>
          <a:srcRect l="35246" t="9930" r="25208" b="5850"/>
          <a:stretch/>
        </p:blipFill>
        <p:spPr bwMode="auto">
          <a:xfrm>
            <a:off x="3850320" y="545692"/>
            <a:ext cx="1652706" cy="469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9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Rockets launching into the air&#10;&#10;Description automatically generated">
            <a:extLst>
              <a:ext uri="{FF2B5EF4-FFF2-40B4-BE49-F238E27FC236}">
                <a16:creationId xmlns:a16="http://schemas.microsoft.com/office/drawing/2014/main" id="{AE31665B-0757-10F8-A777-9B576739F35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1" r="1" b="1"/>
          <a:stretch/>
        </p:blipFill>
        <p:spPr>
          <a:xfrm>
            <a:off x="20" y="-3142"/>
            <a:ext cx="12191980" cy="6866290"/>
          </a:xfrm>
          <a:prstGeom prst="rect">
            <a:avLst/>
          </a:prstGeom>
        </p:spPr>
      </p:pic>
      <p:sp>
        <p:nvSpPr>
          <p:cNvPr id="16" name="Title 1">
            <a:extLst>
              <a:ext uri="{FF2B5EF4-FFF2-40B4-BE49-F238E27FC236}">
                <a16:creationId xmlns:a16="http://schemas.microsoft.com/office/drawing/2014/main" id="{3DDB3D2F-521F-9219-306C-714E6076DC70}"/>
              </a:ext>
            </a:extLst>
          </p:cNvPr>
          <p:cNvSpPr txBox="1">
            <a:spLocks/>
          </p:cNvSpPr>
          <p:nvPr/>
        </p:nvSpPr>
        <p:spPr>
          <a:xfrm>
            <a:off x="4409040" y="-695010"/>
            <a:ext cx="7560222" cy="327408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NZ" sz="4000" b="1" dirty="0">
                <a:solidFill>
                  <a:schemeClr val="bg1"/>
                </a:solidFill>
              </a:rPr>
              <a:t>First catch of 70m-tall </a:t>
            </a:r>
            <a:br>
              <a:rPr lang="en-NZ" sz="4000" b="1" dirty="0">
                <a:solidFill>
                  <a:schemeClr val="bg1"/>
                </a:solidFill>
              </a:rPr>
            </a:br>
            <a:r>
              <a:rPr lang="en-NZ" sz="4000" b="1" dirty="0">
                <a:solidFill>
                  <a:schemeClr val="bg1"/>
                </a:solidFill>
              </a:rPr>
              <a:t>Super Heavy booster</a:t>
            </a:r>
            <a:br>
              <a:rPr lang="en-NZ" sz="4000" b="1" dirty="0">
                <a:solidFill>
                  <a:schemeClr val="bg1"/>
                </a:solidFill>
              </a:rPr>
            </a:br>
            <a:r>
              <a:rPr lang="en-NZ" sz="4000" dirty="0">
                <a:solidFill>
                  <a:schemeClr val="bg1"/>
                </a:solidFill>
              </a:rPr>
              <a:t>October 2024</a:t>
            </a:r>
          </a:p>
        </p:txBody>
      </p:sp>
    </p:spTree>
    <p:extLst>
      <p:ext uri="{BB962C8B-B14F-4D97-AF65-F5344CB8AC3E}">
        <p14:creationId xmlns:p14="http://schemas.microsoft.com/office/powerpoint/2010/main" val="1723106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3" name="Content Placeholder 12" descr="A group of men in orange suits&#10;&#10;Description automatically generated">
            <a:extLst>
              <a:ext uri="{FF2B5EF4-FFF2-40B4-BE49-F238E27FC236}">
                <a16:creationId xmlns:a16="http://schemas.microsoft.com/office/drawing/2014/main" id="{4470B2A3-DB74-D30C-B3E1-3D48562CD1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1103" y="1325245"/>
            <a:ext cx="4206766" cy="5258458"/>
          </a:xfrm>
        </p:spPr>
      </p:pic>
      <p:pic>
        <p:nvPicPr>
          <p:cNvPr id="15" name="Picture 14" descr="A satellite on the surface of the moon&#10;&#10;Description automatically generated">
            <a:extLst>
              <a:ext uri="{FF2B5EF4-FFF2-40B4-BE49-F238E27FC236}">
                <a16:creationId xmlns:a16="http://schemas.microsoft.com/office/drawing/2014/main" id="{FD9A001B-19D2-D05A-3069-E9C02FD45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59" y="1325245"/>
            <a:ext cx="4971186" cy="5263243"/>
          </a:xfrm>
          <a:prstGeom prst="rect">
            <a:avLst/>
          </a:prstGeom>
        </p:spPr>
      </p:pic>
      <p:sp>
        <p:nvSpPr>
          <p:cNvPr id="4" name="TextBox 3">
            <a:extLst>
              <a:ext uri="{FF2B5EF4-FFF2-40B4-BE49-F238E27FC236}">
                <a16:creationId xmlns:a16="http://schemas.microsoft.com/office/drawing/2014/main" id="{DFEA5D58-8328-8D86-D137-0E8D12DAE6B4}"/>
              </a:ext>
            </a:extLst>
          </p:cNvPr>
          <p:cNvSpPr txBox="1"/>
          <p:nvPr/>
        </p:nvSpPr>
        <p:spPr>
          <a:xfrm>
            <a:off x="5464797" y="2501384"/>
            <a:ext cx="2101755" cy="584775"/>
          </a:xfrm>
          <a:prstGeom prst="rect">
            <a:avLst/>
          </a:prstGeom>
          <a:noFill/>
        </p:spPr>
        <p:txBody>
          <a:bodyPr wrap="square">
            <a:spAutoFit/>
          </a:bodyPr>
          <a:lstStyle/>
          <a:p>
            <a:pPr algn="r"/>
            <a:r>
              <a:rPr lang="en-NZ" sz="1600" b="1" dirty="0">
                <a:solidFill>
                  <a:schemeClr val="bg1"/>
                </a:solidFill>
              </a:rPr>
              <a:t>Christina Koch</a:t>
            </a:r>
            <a:br>
              <a:rPr lang="en-NZ" sz="1600" dirty="0">
                <a:solidFill>
                  <a:schemeClr val="bg1"/>
                </a:solidFill>
              </a:rPr>
            </a:br>
            <a:r>
              <a:rPr lang="en-NZ" sz="1600" dirty="0">
                <a:solidFill>
                  <a:schemeClr val="bg1"/>
                </a:solidFill>
              </a:rPr>
              <a:t>Mission Specialist</a:t>
            </a:r>
            <a:endParaRPr lang="en-NZ" sz="1600" dirty="0"/>
          </a:p>
        </p:txBody>
      </p:sp>
      <p:sp>
        <p:nvSpPr>
          <p:cNvPr id="5" name="TextBox 4">
            <a:extLst>
              <a:ext uri="{FF2B5EF4-FFF2-40B4-BE49-F238E27FC236}">
                <a16:creationId xmlns:a16="http://schemas.microsoft.com/office/drawing/2014/main" id="{70A37651-4BA9-9223-7805-C5B80AD99DE6}"/>
              </a:ext>
            </a:extLst>
          </p:cNvPr>
          <p:cNvSpPr txBox="1"/>
          <p:nvPr/>
        </p:nvSpPr>
        <p:spPr>
          <a:xfrm>
            <a:off x="8164282" y="1839364"/>
            <a:ext cx="1678218" cy="584775"/>
          </a:xfrm>
          <a:prstGeom prst="rect">
            <a:avLst/>
          </a:prstGeom>
          <a:noFill/>
        </p:spPr>
        <p:txBody>
          <a:bodyPr wrap="square">
            <a:spAutoFit/>
          </a:bodyPr>
          <a:lstStyle/>
          <a:p>
            <a:r>
              <a:rPr lang="en-NZ" sz="1600" b="1" dirty="0">
                <a:solidFill>
                  <a:schemeClr val="bg1"/>
                </a:solidFill>
              </a:rPr>
              <a:t>Victor Glover</a:t>
            </a:r>
            <a:br>
              <a:rPr lang="en-NZ" sz="1600" dirty="0">
                <a:solidFill>
                  <a:schemeClr val="bg1"/>
                </a:solidFill>
              </a:rPr>
            </a:br>
            <a:r>
              <a:rPr lang="en-NZ" sz="1600" dirty="0">
                <a:solidFill>
                  <a:schemeClr val="bg1"/>
                </a:solidFill>
              </a:rPr>
              <a:t>Pilot</a:t>
            </a:r>
            <a:endParaRPr lang="en-NZ" sz="1600" dirty="0"/>
          </a:p>
        </p:txBody>
      </p:sp>
      <p:sp>
        <p:nvSpPr>
          <p:cNvPr id="6" name="TextBox 5">
            <a:extLst>
              <a:ext uri="{FF2B5EF4-FFF2-40B4-BE49-F238E27FC236}">
                <a16:creationId xmlns:a16="http://schemas.microsoft.com/office/drawing/2014/main" id="{1815BE34-F3C9-6624-3773-712E5342F161}"/>
              </a:ext>
            </a:extLst>
          </p:cNvPr>
          <p:cNvSpPr txBox="1"/>
          <p:nvPr/>
        </p:nvSpPr>
        <p:spPr>
          <a:xfrm>
            <a:off x="9620890" y="2048229"/>
            <a:ext cx="2571109" cy="584775"/>
          </a:xfrm>
          <a:prstGeom prst="rect">
            <a:avLst/>
          </a:prstGeom>
          <a:noFill/>
        </p:spPr>
        <p:txBody>
          <a:bodyPr wrap="square">
            <a:spAutoFit/>
          </a:bodyPr>
          <a:lstStyle/>
          <a:p>
            <a:r>
              <a:rPr lang="en-NZ" sz="1600" b="1" dirty="0">
                <a:solidFill>
                  <a:schemeClr val="bg1"/>
                </a:solidFill>
              </a:rPr>
              <a:t>Jeremy Hansen (CSA)</a:t>
            </a:r>
            <a:br>
              <a:rPr lang="en-NZ" sz="1600" dirty="0">
                <a:solidFill>
                  <a:schemeClr val="bg1"/>
                </a:solidFill>
              </a:rPr>
            </a:br>
            <a:r>
              <a:rPr lang="en-NZ" sz="1600" dirty="0">
                <a:solidFill>
                  <a:schemeClr val="bg1"/>
                </a:solidFill>
              </a:rPr>
              <a:t>Mission Specialist</a:t>
            </a:r>
            <a:endParaRPr lang="en-NZ" sz="1600" dirty="0"/>
          </a:p>
        </p:txBody>
      </p:sp>
      <p:sp>
        <p:nvSpPr>
          <p:cNvPr id="7" name="TextBox 6">
            <a:extLst>
              <a:ext uri="{FF2B5EF4-FFF2-40B4-BE49-F238E27FC236}">
                <a16:creationId xmlns:a16="http://schemas.microsoft.com/office/drawing/2014/main" id="{C2F860B6-A42E-3D55-4FE8-6D143638EF01}"/>
              </a:ext>
            </a:extLst>
          </p:cNvPr>
          <p:cNvSpPr txBox="1"/>
          <p:nvPr/>
        </p:nvSpPr>
        <p:spPr>
          <a:xfrm>
            <a:off x="9392291" y="5775789"/>
            <a:ext cx="2342510" cy="584775"/>
          </a:xfrm>
          <a:prstGeom prst="rect">
            <a:avLst/>
          </a:prstGeom>
          <a:noFill/>
        </p:spPr>
        <p:txBody>
          <a:bodyPr wrap="square">
            <a:spAutoFit/>
          </a:bodyPr>
          <a:lstStyle/>
          <a:p>
            <a:r>
              <a:rPr lang="en-NZ" sz="1600" b="1" dirty="0">
                <a:solidFill>
                  <a:schemeClr val="bg1"/>
                </a:solidFill>
              </a:rPr>
              <a:t>Reid Wiseman</a:t>
            </a:r>
            <a:br>
              <a:rPr lang="en-NZ" sz="1600" dirty="0">
                <a:solidFill>
                  <a:schemeClr val="bg1"/>
                </a:solidFill>
              </a:rPr>
            </a:br>
            <a:r>
              <a:rPr lang="en-NZ" sz="1600" dirty="0">
                <a:solidFill>
                  <a:schemeClr val="bg1"/>
                </a:solidFill>
              </a:rPr>
              <a:t>Commander</a:t>
            </a:r>
            <a:endParaRPr lang="en-NZ" sz="1600" dirty="0"/>
          </a:p>
        </p:txBody>
      </p:sp>
      <p:sp>
        <p:nvSpPr>
          <p:cNvPr id="9" name="Title 1">
            <a:extLst>
              <a:ext uri="{FF2B5EF4-FFF2-40B4-BE49-F238E27FC236}">
                <a16:creationId xmlns:a16="http://schemas.microsoft.com/office/drawing/2014/main" id="{33FF7FE2-0E79-138E-B642-F5DC5A0C0E40}"/>
              </a:ext>
            </a:extLst>
          </p:cNvPr>
          <p:cNvSpPr txBox="1">
            <a:spLocks/>
          </p:cNvSpPr>
          <p:nvPr/>
        </p:nvSpPr>
        <p:spPr>
          <a:xfrm>
            <a:off x="3238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b="1" dirty="0">
                <a:solidFill>
                  <a:schemeClr val="bg1"/>
                </a:solidFill>
              </a:rPr>
              <a:t>Artemis II</a:t>
            </a:r>
            <a:r>
              <a:rPr lang="en-NZ" dirty="0">
                <a:solidFill>
                  <a:schemeClr val="bg1"/>
                </a:solidFill>
              </a:rPr>
              <a:t> 2026</a:t>
            </a:r>
          </a:p>
        </p:txBody>
      </p:sp>
    </p:spTree>
    <p:extLst>
      <p:ext uri="{BB962C8B-B14F-4D97-AF65-F5344CB8AC3E}">
        <p14:creationId xmlns:p14="http://schemas.microsoft.com/office/powerpoint/2010/main" val="25605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04633A0-5DA7-FF16-32FC-5C17C7CE9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itle 1">
            <a:extLst>
              <a:ext uri="{FF2B5EF4-FFF2-40B4-BE49-F238E27FC236}">
                <a16:creationId xmlns:a16="http://schemas.microsoft.com/office/drawing/2014/main" id="{1894F631-B85A-8438-090E-000736864548}"/>
              </a:ext>
            </a:extLst>
          </p:cNvPr>
          <p:cNvSpPr>
            <a:spLocks noGrp="1"/>
          </p:cNvSpPr>
          <p:nvPr>
            <p:ph type="title"/>
          </p:nvPr>
        </p:nvSpPr>
        <p:spPr>
          <a:xfrm>
            <a:off x="323850" y="0"/>
            <a:ext cx="10515600" cy="1325563"/>
          </a:xfrm>
        </p:spPr>
        <p:txBody>
          <a:bodyPr/>
          <a:lstStyle/>
          <a:p>
            <a:r>
              <a:rPr lang="en-NZ" b="1" dirty="0">
                <a:solidFill>
                  <a:schemeClr val="bg1"/>
                </a:solidFill>
              </a:rPr>
              <a:t>Artemis III</a:t>
            </a:r>
            <a:r>
              <a:rPr lang="en-NZ" dirty="0">
                <a:solidFill>
                  <a:schemeClr val="bg1"/>
                </a:solidFill>
              </a:rPr>
              <a:t> 2027?</a:t>
            </a:r>
          </a:p>
        </p:txBody>
      </p:sp>
    </p:spTree>
    <p:extLst>
      <p:ext uri="{BB962C8B-B14F-4D97-AF65-F5344CB8AC3E}">
        <p14:creationId xmlns:p14="http://schemas.microsoft.com/office/powerpoint/2010/main" val="266074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rocket on a surface with a moon and two lights&#10;&#10;Description automatically generated with medium confidence">
            <a:extLst>
              <a:ext uri="{FF2B5EF4-FFF2-40B4-BE49-F238E27FC236}">
                <a16:creationId xmlns:a16="http://schemas.microsoft.com/office/drawing/2014/main" id="{D7093426-F633-5EE5-B56E-C81ADB054F3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pic>
        <p:nvPicPr>
          <p:cNvPr id="1026" name="Picture 2" descr="The lunar Gateway space station will be about one sixth of the size of the International Space Station.">
            <a:extLst>
              <a:ext uri="{FF2B5EF4-FFF2-40B4-BE49-F238E27FC236}">
                <a16:creationId xmlns:a16="http://schemas.microsoft.com/office/drawing/2014/main" id="{486640B6-A051-3BB6-B883-2EC6B0429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782" y="680936"/>
            <a:ext cx="1941511" cy="1092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8C1948F-2727-ED10-3C15-931FF7E6B60D}"/>
              </a:ext>
            </a:extLst>
          </p:cNvPr>
          <p:cNvSpPr txBox="1"/>
          <p:nvPr/>
        </p:nvSpPr>
        <p:spPr>
          <a:xfrm>
            <a:off x="8113651" y="5223188"/>
            <a:ext cx="3252528" cy="1477328"/>
          </a:xfrm>
          <a:prstGeom prst="rect">
            <a:avLst/>
          </a:prstGeom>
          <a:solidFill>
            <a:schemeClr val="tx1">
              <a:lumMod val="75000"/>
              <a:lumOff val="25000"/>
            </a:schemeClr>
          </a:solidFill>
        </p:spPr>
        <p:txBody>
          <a:bodyPr wrap="square" rtlCol="0">
            <a:spAutoFit/>
          </a:bodyPr>
          <a:lstStyle/>
          <a:p>
            <a:r>
              <a:rPr lang="en-NZ" b="1" dirty="0">
                <a:solidFill>
                  <a:schemeClr val="bg1"/>
                </a:solidFill>
              </a:rPr>
              <a:t>…if we manage to solve:</a:t>
            </a:r>
          </a:p>
          <a:p>
            <a:pPr marL="285750" indent="-285750">
              <a:buFont typeface="Arial" panose="020B0604020202020204" pitchFamily="34" charset="0"/>
              <a:buChar char="•"/>
            </a:pPr>
            <a:r>
              <a:rPr lang="en-NZ" dirty="0">
                <a:solidFill>
                  <a:schemeClr val="bg1"/>
                </a:solidFill>
              </a:rPr>
              <a:t>Radiation shielding</a:t>
            </a:r>
          </a:p>
          <a:p>
            <a:pPr marL="285750" indent="-285750">
              <a:buFont typeface="Arial" panose="020B0604020202020204" pitchFamily="34" charset="0"/>
              <a:buChar char="•"/>
            </a:pPr>
            <a:r>
              <a:rPr lang="en-NZ" dirty="0">
                <a:solidFill>
                  <a:schemeClr val="bg1"/>
                </a:solidFill>
              </a:rPr>
              <a:t>Dust management</a:t>
            </a:r>
          </a:p>
          <a:p>
            <a:pPr marL="285750" indent="-285750">
              <a:buFont typeface="Arial" panose="020B0604020202020204" pitchFamily="34" charset="0"/>
              <a:buChar char="•"/>
            </a:pPr>
            <a:r>
              <a:rPr lang="en-NZ" dirty="0">
                <a:solidFill>
                  <a:schemeClr val="bg1"/>
                </a:solidFill>
              </a:rPr>
              <a:t>Living in 1/6</a:t>
            </a:r>
            <a:r>
              <a:rPr lang="en-NZ" baseline="30000" dirty="0">
                <a:solidFill>
                  <a:schemeClr val="bg1"/>
                </a:solidFill>
              </a:rPr>
              <a:t>th</a:t>
            </a:r>
            <a:r>
              <a:rPr lang="en-NZ" dirty="0">
                <a:solidFill>
                  <a:schemeClr val="bg1"/>
                </a:solidFill>
              </a:rPr>
              <a:t> gravity</a:t>
            </a:r>
          </a:p>
          <a:p>
            <a:pPr marL="285750" indent="-285750">
              <a:buFont typeface="Arial" panose="020B0604020202020204" pitchFamily="34" charset="0"/>
              <a:buChar char="•"/>
            </a:pPr>
            <a:r>
              <a:rPr lang="en-NZ" b="1" dirty="0">
                <a:solidFill>
                  <a:schemeClr val="bg1"/>
                </a:solidFill>
              </a:rPr>
              <a:t>Space law??</a:t>
            </a:r>
          </a:p>
        </p:txBody>
      </p:sp>
      <p:sp>
        <p:nvSpPr>
          <p:cNvPr id="11" name="Title 1">
            <a:extLst>
              <a:ext uri="{FF2B5EF4-FFF2-40B4-BE49-F238E27FC236}">
                <a16:creationId xmlns:a16="http://schemas.microsoft.com/office/drawing/2014/main" id="{A8D0B46E-B6CF-5B10-A5E8-7B7E5DD61AAC}"/>
              </a:ext>
            </a:extLst>
          </p:cNvPr>
          <p:cNvSpPr>
            <a:spLocks noGrp="1"/>
          </p:cNvSpPr>
          <p:nvPr>
            <p:ph type="title"/>
          </p:nvPr>
        </p:nvSpPr>
        <p:spPr>
          <a:xfrm>
            <a:off x="323850" y="0"/>
            <a:ext cx="10515600" cy="1325563"/>
          </a:xfrm>
        </p:spPr>
        <p:txBody>
          <a:bodyPr/>
          <a:lstStyle/>
          <a:p>
            <a:r>
              <a:rPr lang="en-NZ" b="1" dirty="0">
                <a:solidFill>
                  <a:schemeClr val="bg1"/>
                </a:solidFill>
              </a:rPr>
              <a:t>2030s</a:t>
            </a:r>
            <a:r>
              <a:rPr lang="en-NZ" dirty="0">
                <a:solidFill>
                  <a:schemeClr val="bg1"/>
                </a:solidFill>
              </a:rPr>
              <a:t> and beyond?</a:t>
            </a:r>
          </a:p>
        </p:txBody>
      </p:sp>
      <p:sp>
        <p:nvSpPr>
          <p:cNvPr id="9" name="TextBox 8">
            <a:extLst>
              <a:ext uri="{FF2B5EF4-FFF2-40B4-BE49-F238E27FC236}">
                <a16:creationId xmlns:a16="http://schemas.microsoft.com/office/drawing/2014/main" id="{E13C6B6C-A482-7324-AF1B-0F2D5F7D1F73}"/>
              </a:ext>
            </a:extLst>
          </p:cNvPr>
          <p:cNvSpPr txBox="1"/>
          <p:nvPr/>
        </p:nvSpPr>
        <p:spPr>
          <a:xfrm>
            <a:off x="449065" y="1036097"/>
            <a:ext cx="3634562" cy="1200329"/>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Habitats</a:t>
            </a:r>
          </a:p>
          <a:p>
            <a:pPr marL="285750" indent="-285750">
              <a:buFont typeface="Arial" panose="020B0604020202020204" pitchFamily="34" charset="0"/>
              <a:buChar char="•"/>
            </a:pPr>
            <a:r>
              <a:rPr lang="en-NZ" dirty="0">
                <a:solidFill>
                  <a:schemeClr val="bg1"/>
                </a:solidFill>
              </a:rPr>
              <a:t>Pressurised rovers</a:t>
            </a:r>
          </a:p>
          <a:p>
            <a:pPr marL="285750" indent="-285750">
              <a:buFont typeface="Arial" panose="020B0604020202020204" pitchFamily="34" charset="0"/>
              <a:buChar char="•"/>
            </a:pPr>
            <a:r>
              <a:rPr lang="en-NZ" dirty="0">
                <a:solidFill>
                  <a:schemeClr val="bg1"/>
                </a:solidFill>
              </a:rPr>
              <a:t>Lunar space station “Gateway”</a:t>
            </a:r>
          </a:p>
          <a:p>
            <a:pPr marL="285750" indent="-285750">
              <a:buFont typeface="Arial" panose="020B0604020202020204" pitchFamily="34" charset="0"/>
              <a:buChar char="•"/>
            </a:pPr>
            <a:r>
              <a:rPr lang="en-NZ" b="1" dirty="0">
                <a:solidFill>
                  <a:schemeClr val="bg1"/>
                </a:solidFill>
              </a:rPr>
              <a:t>Ice mining operation</a:t>
            </a:r>
          </a:p>
        </p:txBody>
      </p:sp>
    </p:spTree>
    <p:extLst>
      <p:ext uri="{BB962C8B-B14F-4D97-AF65-F5344CB8AC3E}">
        <p14:creationId xmlns:p14="http://schemas.microsoft.com/office/powerpoint/2010/main" val="189359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0E1-16B2-F884-700B-C0035E2847E1}"/>
              </a:ext>
            </a:extLst>
          </p:cNvPr>
          <p:cNvSpPr>
            <a:spLocks noGrp="1"/>
          </p:cNvSpPr>
          <p:nvPr>
            <p:ph type="title"/>
          </p:nvPr>
        </p:nvSpPr>
        <p:spPr/>
        <p:txBody>
          <a:bodyPr/>
          <a:lstStyle/>
          <a:p>
            <a:r>
              <a:rPr lang="en-NZ" dirty="0">
                <a:solidFill>
                  <a:schemeClr val="bg1"/>
                </a:solidFill>
              </a:rPr>
              <a:t>Outer Space Treaty (1967)</a:t>
            </a:r>
          </a:p>
        </p:txBody>
      </p:sp>
      <p:sp>
        <p:nvSpPr>
          <p:cNvPr id="3" name="Content Placeholder 2">
            <a:extLst>
              <a:ext uri="{FF2B5EF4-FFF2-40B4-BE49-F238E27FC236}">
                <a16:creationId xmlns:a16="http://schemas.microsoft.com/office/drawing/2014/main" id="{ED41DFE5-40E8-C1A1-70F6-F76A2504E7C8}"/>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2910BD80-5447-33B9-41C3-FD34994A175D}"/>
              </a:ext>
            </a:extLst>
          </p:cNvPr>
          <p:cNvPicPr>
            <a:picLocks noChangeAspect="1"/>
          </p:cNvPicPr>
          <p:nvPr/>
        </p:nvPicPr>
        <p:blipFill>
          <a:blip r:embed="rId3"/>
          <a:stretch>
            <a:fillRect/>
          </a:stretch>
        </p:blipFill>
        <p:spPr>
          <a:xfrm>
            <a:off x="740168" y="2779436"/>
            <a:ext cx="10711663" cy="196639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53C7BF5-2032-9E96-DF06-E41C05B44C44}"/>
              </a:ext>
            </a:extLst>
          </p:cNvPr>
          <p:cNvSpPr txBox="1"/>
          <p:nvPr/>
        </p:nvSpPr>
        <p:spPr>
          <a:xfrm>
            <a:off x="899468" y="1265566"/>
            <a:ext cx="10393062" cy="646331"/>
          </a:xfrm>
          <a:prstGeom prst="rect">
            <a:avLst/>
          </a:prstGeom>
          <a:noFill/>
        </p:spPr>
        <p:txBody>
          <a:bodyPr wrap="square">
            <a:spAutoFit/>
          </a:bodyPr>
          <a:lstStyle/>
          <a:p>
            <a:r>
              <a:rPr lang="en-US" i="1" dirty="0">
                <a:solidFill>
                  <a:schemeClr val="bg1"/>
                </a:solidFill>
              </a:rPr>
              <a:t>Treaty on Principles Governing the Activities of States in the Exploration and Use of Outer Space, including the Moon and Other Celestial Bodies</a:t>
            </a:r>
            <a:endParaRPr lang="en-NZ" i="1" dirty="0">
              <a:solidFill>
                <a:schemeClr val="bg1"/>
              </a:solidFill>
            </a:endParaRPr>
          </a:p>
        </p:txBody>
      </p:sp>
    </p:spTree>
    <p:extLst>
      <p:ext uri="{BB962C8B-B14F-4D97-AF65-F5344CB8AC3E}">
        <p14:creationId xmlns:p14="http://schemas.microsoft.com/office/powerpoint/2010/main" val="32042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D24B8-25A8-5CE8-133E-B9E37BAD2932}"/>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E05C5963-4315-E1EC-59B1-A5731D267C10}"/>
              </a:ext>
            </a:extLst>
          </p:cNvPr>
          <p:cNvSpPr>
            <a:spLocks noGrp="1"/>
          </p:cNvSpPr>
          <p:nvPr>
            <p:ph idx="1"/>
          </p:nvPr>
        </p:nvSpPr>
        <p:spPr/>
        <p:txBody>
          <a:bodyPr/>
          <a:lstStyle/>
          <a:p>
            <a:endParaRPr lang="en-NZ"/>
          </a:p>
        </p:txBody>
      </p:sp>
      <p:pic>
        <p:nvPicPr>
          <p:cNvPr id="1026" name="Picture 2">
            <a:extLst>
              <a:ext uri="{FF2B5EF4-FFF2-40B4-BE49-F238E27FC236}">
                <a16:creationId xmlns:a16="http://schemas.microsoft.com/office/drawing/2014/main" id="{7E8ABBBC-7C95-6C77-8B2B-4A04A77AB42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5311"/>
          <a:stretch/>
        </p:blipFill>
        <p:spPr bwMode="auto">
          <a:xfrm>
            <a:off x="1445255" y="111590"/>
            <a:ext cx="9301490" cy="682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459047-26AA-DB0D-D5D3-4C1695D0AD33}"/>
              </a:ext>
            </a:extLst>
          </p:cNvPr>
          <p:cNvSpPr txBox="1"/>
          <p:nvPr/>
        </p:nvSpPr>
        <p:spPr>
          <a:xfrm>
            <a:off x="3653598" y="880994"/>
            <a:ext cx="4884804" cy="584775"/>
          </a:xfrm>
          <a:prstGeom prst="rect">
            <a:avLst/>
          </a:prstGeom>
          <a:noFill/>
        </p:spPr>
        <p:txBody>
          <a:bodyPr wrap="square" rtlCol="0">
            <a:spAutoFit/>
          </a:bodyPr>
          <a:lstStyle/>
          <a:p>
            <a:r>
              <a:rPr lang="en-NZ" sz="3200" dirty="0"/>
              <a:t>Number of active satellites</a:t>
            </a:r>
          </a:p>
        </p:txBody>
      </p:sp>
    </p:spTree>
    <p:extLst>
      <p:ext uri="{BB962C8B-B14F-4D97-AF65-F5344CB8AC3E}">
        <p14:creationId xmlns:p14="http://schemas.microsoft.com/office/powerpoint/2010/main" val="1271554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2D0B-6C5E-CA62-5148-D87A40751D30}"/>
              </a:ext>
            </a:extLst>
          </p:cNvPr>
          <p:cNvSpPr>
            <a:spLocks noGrp="1"/>
          </p:cNvSpPr>
          <p:nvPr>
            <p:ph type="title"/>
          </p:nvPr>
        </p:nvSpPr>
        <p:spPr>
          <a:xfrm>
            <a:off x="838200" y="500062"/>
            <a:ext cx="10515600" cy="1325563"/>
          </a:xfrm>
        </p:spPr>
        <p:txBody>
          <a:bodyPr>
            <a:normAutofit/>
          </a:bodyPr>
          <a:lstStyle/>
          <a:p>
            <a:r>
              <a:rPr lang="en-NZ" dirty="0">
                <a:solidFill>
                  <a:schemeClr val="bg1"/>
                </a:solidFill>
              </a:rPr>
              <a:t>Artemis Accords (2020)</a:t>
            </a:r>
            <a:br>
              <a:rPr lang="en-NZ" dirty="0">
                <a:solidFill>
                  <a:schemeClr val="bg1"/>
                </a:solidFill>
              </a:rPr>
            </a:br>
            <a:r>
              <a:rPr lang="en-US" sz="2200" i="1" dirty="0">
                <a:solidFill>
                  <a:schemeClr val="bg1"/>
                </a:solidFill>
              </a:rPr>
              <a:t>Principles for Cooperation in the Civil Exploration and Use of the Moon, Mars, Comets, and Asteroids for Peaceful Purposes</a:t>
            </a:r>
            <a:endParaRPr lang="en-NZ" i="1" dirty="0">
              <a:solidFill>
                <a:schemeClr val="bg1"/>
              </a:solidFill>
            </a:endParaRPr>
          </a:p>
        </p:txBody>
      </p:sp>
      <p:sp>
        <p:nvSpPr>
          <p:cNvPr id="3" name="Content Placeholder 2">
            <a:extLst>
              <a:ext uri="{FF2B5EF4-FFF2-40B4-BE49-F238E27FC236}">
                <a16:creationId xmlns:a16="http://schemas.microsoft.com/office/drawing/2014/main" id="{49DF598A-0FE6-62D5-6ADF-F5EB36098E57}"/>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3F5DA162-35DD-2F94-7F1C-01F5CDBBD376}"/>
              </a:ext>
            </a:extLst>
          </p:cNvPr>
          <p:cNvPicPr>
            <a:picLocks noChangeAspect="1"/>
          </p:cNvPicPr>
          <p:nvPr/>
        </p:nvPicPr>
        <p:blipFill>
          <a:blip r:embed="rId2"/>
          <a:stretch>
            <a:fillRect/>
          </a:stretch>
        </p:blipFill>
        <p:spPr>
          <a:xfrm>
            <a:off x="331304" y="2356034"/>
            <a:ext cx="11529391" cy="254736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9D9C303-89ED-40A9-F963-3A1CB58000E0}"/>
              </a:ext>
            </a:extLst>
          </p:cNvPr>
          <p:cNvSpPr/>
          <p:nvPr/>
        </p:nvSpPr>
        <p:spPr>
          <a:xfrm>
            <a:off x="4194313" y="3429000"/>
            <a:ext cx="7159487" cy="765313"/>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574FA6E-B09F-DCA6-B918-D21D93B9BAF4}"/>
              </a:ext>
            </a:extLst>
          </p:cNvPr>
          <p:cNvSpPr/>
          <p:nvPr/>
        </p:nvSpPr>
        <p:spPr>
          <a:xfrm>
            <a:off x="944218" y="3811656"/>
            <a:ext cx="3250096" cy="382657"/>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3A49E39-4AA4-973F-BACB-67ED7FFA1160}"/>
              </a:ext>
            </a:extLst>
          </p:cNvPr>
          <p:cNvSpPr/>
          <p:nvPr/>
        </p:nvSpPr>
        <p:spPr>
          <a:xfrm>
            <a:off x="944218" y="4194314"/>
            <a:ext cx="864704" cy="38265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9B39F4DC-28B7-0FA3-3681-721EF1EB847F}"/>
              </a:ext>
            </a:extLst>
          </p:cNvPr>
          <p:cNvPicPr>
            <a:picLocks noChangeAspect="1"/>
          </p:cNvPicPr>
          <p:nvPr/>
        </p:nvPicPr>
        <p:blipFill>
          <a:blip r:embed="rId3"/>
          <a:stretch>
            <a:fillRect/>
          </a:stretch>
        </p:blipFill>
        <p:spPr>
          <a:xfrm>
            <a:off x="331304" y="5033620"/>
            <a:ext cx="11704264" cy="152599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6B40BEA3-BF59-2679-1DF7-1F141D55C9AD}"/>
              </a:ext>
            </a:extLst>
          </p:cNvPr>
          <p:cNvSpPr/>
          <p:nvPr/>
        </p:nvSpPr>
        <p:spPr>
          <a:xfrm>
            <a:off x="944217" y="5066610"/>
            <a:ext cx="6902323" cy="367196"/>
          </a:xfrm>
          <a:prstGeom prst="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3590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7" name="Picture 56" descr="A logo with a red white and blue design&#10;&#10;Description automatically generated">
            <a:extLst>
              <a:ext uri="{FF2B5EF4-FFF2-40B4-BE49-F238E27FC236}">
                <a16:creationId xmlns:a16="http://schemas.microsoft.com/office/drawing/2014/main" id="{5841AE0A-9C50-0AF9-8FFA-77C6487CDE4E}"/>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5977852" y="4907713"/>
            <a:ext cx="2149065" cy="1882074"/>
          </a:xfrm>
          <a:prstGeom prst="rect">
            <a:avLst/>
          </a:prstGeom>
        </p:spPr>
      </p:pic>
      <p:pic>
        <p:nvPicPr>
          <p:cNvPr id="7" name="Picture 6" descr="A red arrow and grey circle with white text&#10;&#10;Description automatically generated">
            <a:extLst>
              <a:ext uri="{FF2B5EF4-FFF2-40B4-BE49-F238E27FC236}">
                <a16:creationId xmlns:a16="http://schemas.microsoft.com/office/drawing/2014/main" id="{3EBBE12B-E2D6-86B4-8E37-F6B2AD7262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291" y="4494572"/>
            <a:ext cx="1688857" cy="1086629"/>
          </a:xfrm>
          <a:prstGeom prst="rect">
            <a:avLst/>
          </a:prstGeom>
        </p:spPr>
      </p:pic>
      <p:pic>
        <p:nvPicPr>
          <p:cNvPr id="30" name="Picture 29" descr="A logo with planets and stars&#10;&#10;Description automatically generated">
            <a:extLst>
              <a:ext uri="{FF2B5EF4-FFF2-40B4-BE49-F238E27FC236}">
                <a16:creationId xmlns:a16="http://schemas.microsoft.com/office/drawing/2014/main" id="{4601979A-8825-241C-7DFE-A06AC383D3F1}"/>
              </a:ext>
            </a:extLst>
          </p:cNvPr>
          <p:cNvPicPr>
            <a:picLocks noChangeAspect="1"/>
          </p:cNvPicPr>
          <p:nvPr/>
        </p:nvPicPr>
        <p:blipFill>
          <a:blip r:embed="rId6">
            <a:grayscl/>
            <a:alphaModFix amt="70000"/>
            <a:extLst>
              <a:ext uri="{28A0092B-C50C-407E-A947-70E740481C1C}">
                <a14:useLocalDpi xmlns:a14="http://schemas.microsoft.com/office/drawing/2010/main" val="0"/>
              </a:ext>
            </a:extLst>
          </a:blip>
          <a:stretch>
            <a:fillRect/>
          </a:stretch>
        </p:blipFill>
        <p:spPr>
          <a:xfrm>
            <a:off x="3729643" y="4779677"/>
            <a:ext cx="1979457" cy="1986078"/>
          </a:xfrm>
          <a:prstGeom prst="rect">
            <a:avLst/>
          </a:prstGeom>
        </p:spPr>
      </p:pic>
      <p:pic>
        <p:nvPicPr>
          <p:cNvPr id="28" name="Picture 27" descr="A red flag with a yellow and red symbol&#10;&#10;Description automatically generated">
            <a:extLst>
              <a:ext uri="{FF2B5EF4-FFF2-40B4-BE49-F238E27FC236}">
                <a16:creationId xmlns:a16="http://schemas.microsoft.com/office/drawing/2014/main" id="{1166D480-E74D-B188-E805-178E8B161607}"/>
              </a:ext>
            </a:extLst>
          </p:cNvPr>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192680" y="2558884"/>
            <a:ext cx="2076551" cy="1557413"/>
          </a:xfrm>
          <a:prstGeom prst="rect">
            <a:avLst/>
          </a:prstGeom>
        </p:spPr>
      </p:pic>
      <p:pic>
        <p:nvPicPr>
          <p:cNvPr id="12" name="Picture 11">
            <a:extLst>
              <a:ext uri="{FF2B5EF4-FFF2-40B4-BE49-F238E27FC236}">
                <a16:creationId xmlns:a16="http://schemas.microsoft.com/office/drawing/2014/main" id="{74D821CD-6470-BECF-9BB7-6EFB0AB60A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9094" y="4978829"/>
            <a:ext cx="939585" cy="1879170"/>
          </a:xfrm>
          <a:prstGeom prst="rect">
            <a:avLst/>
          </a:prstGeom>
        </p:spPr>
      </p:pic>
      <p:pic>
        <p:nvPicPr>
          <p:cNvPr id="17" name="Picture 16" descr="A blue and black logo&#10;&#10;Description automatically generated">
            <a:extLst>
              <a:ext uri="{FF2B5EF4-FFF2-40B4-BE49-F238E27FC236}">
                <a16:creationId xmlns:a16="http://schemas.microsoft.com/office/drawing/2014/main" id="{043DA8EA-98BC-D736-98EC-90BE825831F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555050" y="4641617"/>
            <a:ext cx="1740162" cy="675791"/>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4487CCD-9401-5887-6420-94ECFDC24F5B}"/>
              </a:ext>
            </a:extLst>
          </p:cNvPr>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7005498" y="3789470"/>
            <a:ext cx="5321851" cy="665231"/>
          </a:xfrm>
          <a:prstGeom prst="rect">
            <a:avLst/>
          </a:prstGeom>
        </p:spPr>
      </p:pic>
      <p:pic>
        <p:nvPicPr>
          <p:cNvPr id="6" name="Picture 5" descr="A model of a space shuttle&#10;&#10;Description automatically generated">
            <a:extLst>
              <a:ext uri="{FF2B5EF4-FFF2-40B4-BE49-F238E27FC236}">
                <a16:creationId xmlns:a16="http://schemas.microsoft.com/office/drawing/2014/main" id="{9B922D8A-595A-6C92-B280-21E0045F24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2000" b="98000" l="10000" r="90000">
                        <a14:foregroundMark x1="49492" y1="9600" x2="49400" y2="10000"/>
                        <a14:foregroundMark x1="49677" y1="8800" x2="49492" y2="9600"/>
                        <a14:foregroundMark x1="50000" y1="7400" x2="49677" y2="8800"/>
                        <a14:foregroundMark x1="50000" y1="2000" x2="50000" y2="2000"/>
                        <a14:foregroundMark x1="42000" y1="91000" x2="54000" y2="91000"/>
                        <a14:foregroundMark x1="41800" y1="95800" x2="55400" y2="96800"/>
                        <a14:foregroundMark x1="48600" y1="98000" x2="48800" y2="98000"/>
                        <a14:backgroundMark x1="52200" y1="8800" x2="52200" y2="8800"/>
                        <a14:backgroundMark x1="48000" y1="9600" x2="48000" y2="9600"/>
                      </a14:backgroundRemoval>
                    </a14:imgEffect>
                  </a14:imgLayer>
                </a14:imgProps>
              </a:ext>
              <a:ext uri="{28A0092B-C50C-407E-A947-70E740481C1C}">
                <a14:useLocalDpi xmlns:a14="http://schemas.microsoft.com/office/drawing/2010/main" val="0"/>
              </a:ext>
            </a:extLst>
          </a:blip>
          <a:stretch>
            <a:fillRect/>
          </a:stretch>
        </p:blipFill>
        <p:spPr>
          <a:xfrm>
            <a:off x="8678065" y="4015167"/>
            <a:ext cx="2194442" cy="2842832"/>
          </a:xfrm>
          <a:prstGeom prst="rect">
            <a:avLst/>
          </a:prstGeom>
        </p:spPr>
      </p:pic>
      <p:pic>
        <p:nvPicPr>
          <p:cNvPr id="16" name="Picture 15" descr="A flag with stars and stripes&#10;&#10;Description automatically generated">
            <a:extLst>
              <a:ext uri="{FF2B5EF4-FFF2-40B4-BE49-F238E27FC236}">
                <a16:creationId xmlns:a16="http://schemas.microsoft.com/office/drawing/2014/main" id="{A02480C3-2D53-7F2D-BB0E-594A3F11D425}"/>
              </a:ext>
            </a:extLst>
          </p:cNvPr>
          <p:cNvPicPr>
            <a:picLocks noChangeAspect="1"/>
          </p:cNvPicPr>
          <p:nvPr/>
        </p:nvPicPr>
        <p:blipFill>
          <a:blip r:embed="rId15">
            <a:alphaModFix/>
            <a:extLst>
              <a:ext uri="{28A0092B-C50C-407E-A947-70E740481C1C}">
                <a14:useLocalDpi xmlns:a14="http://schemas.microsoft.com/office/drawing/2010/main" val="0"/>
              </a:ext>
            </a:extLst>
          </a:blip>
          <a:stretch>
            <a:fillRect/>
          </a:stretch>
        </p:blipFill>
        <p:spPr>
          <a:xfrm>
            <a:off x="9215639" y="2543335"/>
            <a:ext cx="2327120" cy="1263433"/>
          </a:xfrm>
          <a:prstGeom prst="rect">
            <a:avLst/>
          </a:prstGeom>
        </p:spPr>
      </p:pic>
      <p:pic>
        <p:nvPicPr>
          <p:cNvPr id="53" name="Picture 52" descr="A black and white logo&#10;&#10;Description automatically generated">
            <a:extLst>
              <a:ext uri="{FF2B5EF4-FFF2-40B4-BE49-F238E27FC236}">
                <a16:creationId xmlns:a16="http://schemas.microsoft.com/office/drawing/2014/main" id="{CE71E966-3835-E00B-F1AC-7F9EB20003A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69649" y="6031290"/>
            <a:ext cx="1829106" cy="675791"/>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4" name="Picture 13" descr="A flag with stars and stripes&#10;&#10;Description automatically generated">
            <a:extLst>
              <a:ext uri="{FF2B5EF4-FFF2-40B4-BE49-F238E27FC236}">
                <a16:creationId xmlns:a16="http://schemas.microsoft.com/office/drawing/2014/main" id="{2F0046B3-537F-1D9A-D7F0-C84F5205C078}"/>
              </a:ext>
            </a:extLst>
          </p:cNvPr>
          <p:cNvPicPr>
            <a:picLocks noChangeAspect="1"/>
          </p:cNvPicPr>
          <p:nvPr/>
        </p:nvPicPr>
        <p:blipFill>
          <a:blip r:embed="rId15">
            <a:alphaModFix/>
            <a:grayscl/>
            <a:extLst>
              <a:ext uri="{28A0092B-C50C-407E-A947-70E740481C1C}">
                <a14:useLocalDpi xmlns:a14="http://schemas.microsoft.com/office/drawing/2010/main" val="0"/>
              </a:ext>
            </a:extLst>
          </a:blip>
          <a:stretch>
            <a:fillRect/>
          </a:stretch>
        </p:blipFill>
        <p:spPr>
          <a:xfrm>
            <a:off x="110699" y="2558884"/>
            <a:ext cx="2868603" cy="1557413"/>
          </a:xfrm>
          <a:prstGeom prst="rect">
            <a:avLst/>
          </a:prstGeom>
        </p:spPr>
      </p:pic>
      <p:pic>
        <p:nvPicPr>
          <p:cNvPr id="18" name="Picture 17" descr="A flag with a star on it&#10;&#10;Description automatically generated">
            <a:extLst>
              <a:ext uri="{FF2B5EF4-FFF2-40B4-BE49-F238E27FC236}">
                <a16:creationId xmlns:a16="http://schemas.microsoft.com/office/drawing/2014/main" id="{7D406343-249A-FB5A-D814-FC1FE01BA7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66172" y="2552403"/>
            <a:ext cx="1876038" cy="1248417"/>
          </a:xfrm>
          <a:prstGeom prst="rect">
            <a:avLst/>
          </a:prstGeom>
        </p:spPr>
      </p:pic>
      <p:pic>
        <p:nvPicPr>
          <p:cNvPr id="51" name="Graphic 50">
            <a:extLst>
              <a:ext uri="{FF2B5EF4-FFF2-40B4-BE49-F238E27FC236}">
                <a16:creationId xmlns:a16="http://schemas.microsoft.com/office/drawing/2014/main" id="{E0430CB8-DC2C-F5BA-748F-69C930F6E60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34611" y="5289366"/>
            <a:ext cx="1500224" cy="932572"/>
          </a:xfrm>
          <a:prstGeom prst="rect">
            <a:avLst/>
          </a:prstGeom>
        </p:spPr>
      </p:pic>
      <p:pic>
        <p:nvPicPr>
          <p:cNvPr id="55" name="Picture 54" descr="A blue circle with a red leaf and black text&#10;&#10;Description automatically generated">
            <a:extLst>
              <a:ext uri="{FF2B5EF4-FFF2-40B4-BE49-F238E27FC236}">
                <a16:creationId xmlns:a16="http://schemas.microsoft.com/office/drawing/2014/main" id="{0172F29E-AAF7-AD0A-AF6E-4A03FC24210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65118" y="5699574"/>
            <a:ext cx="1326589" cy="734726"/>
          </a:xfrm>
          <a:prstGeom prst="rect">
            <a:avLst/>
          </a:prstGeom>
        </p:spPr>
      </p:pic>
      <p:pic>
        <p:nvPicPr>
          <p:cNvPr id="5" name="Picture 4" descr="A logo with text and a satellite&#10;&#10;Description automatically generated with medium confidence">
            <a:extLst>
              <a:ext uri="{FF2B5EF4-FFF2-40B4-BE49-F238E27FC236}">
                <a16:creationId xmlns:a16="http://schemas.microsoft.com/office/drawing/2014/main" id="{1B238EC2-A9E3-165A-90E8-6BDA0835A6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33159" y="4634395"/>
            <a:ext cx="1158841" cy="1124076"/>
          </a:xfrm>
          <a:prstGeom prst="rect">
            <a:avLst/>
          </a:prstGeom>
        </p:spPr>
      </p:pic>
      <p:pic>
        <p:nvPicPr>
          <p:cNvPr id="11" name="Picture 10">
            <a:extLst>
              <a:ext uri="{FF2B5EF4-FFF2-40B4-BE49-F238E27FC236}">
                <a16:creationId xmlns:a16="http://schemas.microsoft.com/office/drawing/2014/main" id="{2C8B03D6-9952-B6D7-55D9-3D1E8BE2E07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6333" b="91333" l="42000" r="57778">
                        <a14:foregroundMark x1="49889" y1="6889" x2="49889" y2="6889"/>
                        <a14:foregroundMark x1="50111" y1="6444" x2="50111" y2="6444"/>
                        <a14:foregroundMark x1="49556" y1="91333" x2="49556" y2="91333"/>
                      </a14:backgroundRemoval>
                    </a14:imgEffect>
                  </a14:imgLayer>
                </a14:imgProps>
              </a:ext>
              <a:ext uri="{28A0092B-C50C-407E-A947-70E740481C1C}">
                <a14:useLocalDpi xmlns:a14="http://schemas.microsoft.com/office/drawing/2010/main" val="0"/>
              </a:ext>
            </a:extLst>
          </a:blip>
          <a:srcRect l="40220" r="40220"/>
          <a:stretch/>
        </p:blipFill>
        <p:spPr>
          <a:xfrm>
            <a:off x="8737204" y="3200191"/>
            <a:ext cx="753059" cy="3850187"/>
          </a:xfrm>
          <a:prstGeom prst="rect">
            <a:avLst/>
          </a:prstGeom>
        </p:spPr>
      </p:pic>
      <p:pic>
        <p:nvPicPr>
          <p:cNvPr id="26" name="Picture 25">
            <a:extLst>
              <a:ext uri="{FF2B5EF4-FFF2-40B4-BE49-F238E27FC236}">
                <a16:creationId xmlns:a16="http://schemas.microsoft.com/office/drawing/2014/main" id="{A45E903E-F54A-2E3C-FB5E-3E451C5AF19D}"/>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r="50914"/>
          <a:stretch/>
        </p:blipFill>
        <p:spPr>
          <a:xfrm>
            <a:off x="265805" y="3560929"/>
            <a:ext cx="785872" cy="3361660"/>
          </a:xfrm>
          <a:prstGeom prst="rect">
            <a:avLst/>
          </a:prstGeom>
        </p:spPr>
      </p:pic>
      <p:pic>
        <p:nvPicPr>
          <p:cNvPr id="20" name="Picture 19" descr="A person in a suit and tie&#10;&#10;Description automatically generated">
            <a:extLst>
              <a:ext uri="{FF2B5EF4-FFF2-40B4-BE49-F238E27FC236}">
                <a16:creationId xmlns:a16="http://schemas.microsoft.com/office/drawing/2014/main" id="{1C950244-FA44-5E20-5928-71EE678584B2}"/>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0" b="98084" l="9483" r="95690">
                        <a14:foregroundMark x1="14080" y1="7663" x2="14080" y2="7663"/>
                        <a14:foregroundMark x1="8333" y1="29502" x2="12356" y2="4215"/>
                        <a14:foregroundMark x1="12356" y1="4215" x2="23276" y2="383"/>
                        <a14:foregroundMark x1="23276" y1="383" x2="29885" y2="3448"/>
                        <a14:foregroundMark x1="18391" y1="95019" x2="81609" y2="92337"/>
                        <a14:foregroundMark x1="81609" y1="92337" x2="71264" y2="78927"/>
                        <a14:foregroundMark x1="71264" y1="78927" x2="31034" y2="86973"/>
                        <a14:foregroundMark x1="31034" y1="86973" x2="11494" y2="98467"/>
                        <a14:foregroundMark x1="95690" y1="91188" x2="95690" y2="91188"/>
                      </a14:backgroundRemoval>
                    </a14:imgEffect>
                  </a14:imgLayer>
                </a14:imgProps>
              </a:ext>
              <a:ext uri="{28A0092B-C50C-407E-A947-70E740481C1C}">
                <a14:useLocalDpi xmlns:a14="http://schemas.microsoft.com/office/drawing/2010/main" val="0"/>
              </a:ext>
            </a:extLst>
          </a:blip>
          <a:stretch>
            <a:fillRect/>
          </a:stretch>
        </p:blipFill>
        <p:spPr>
          <a:xfrm>
            <a:off x="878219" y="3649131"/>
            <a:ext cx="4266953" cy="3200216"/>
          </a:xfrm>
          <a:prstGeom prst="rect">
            <a:avLst/>
          </a:prstGeom>
        </p:spPr>
      </p:pic>
      <p:pic>
        <p:nvPicPr>
          <p:cNvPr id="27" name="Picture 26">
            <a:extLst>
              <a:ext uri="{FF2B5EF4-FFF2-40B4-BE49-F238E27FC236}">
                <a16:creationId xmlns:a16="http://schemas.microsoft.com/office/drawing/2014/main" id="{21219329-21AF-F346-674B-3F72C17A72C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2019" b="98408" l="8239" r="89851">
                        <a14:foregroundMark x1="23522" y1="3270" x2="21612" y2="92152"/>
                        <a14:foregroundMark x1="21612" y1="92152" x2="26448" y2="94427"/>
                        <a14:foregroundMark x1="29075" y1="52260" x2="26149" y2="59852"/>
                        <a14:foregroundMark x1="15045" y1="83423" x2="30209" y2="81063"/>
                        <a14:foregroundMark x1="30209" y1="81063" x2="27403" y2="86523"/>
                        <a14:foregroundMark x1="15403" y1="96133" x2="14388" y2="98436"/>
                        <a14:foregroundMark x1="23522" y1="94740" x2="24179" y2="98436"/>
                        <a14:foregroundMark x1="8239" y1="92863" x2="23343" y2="92806"/>
                        <a14:foregroundMark x1="23343" y1="92806" x2="39045" y2="92977"/>
                        <a14:foregroundMark x1="39045" y1="92977" x2="40478" y2="93176"/>
                        <a14:foregroundMark x1="77552" y1="74723" x2="77254" y2="84618"/>
                        <a14:foregroundMark x1="77254" y1="84618" x2="74627" y2="12084"/>
                        <a14:foregroundMark x1="73672" y1="3554" x2="67821" y2="72875"/>
                        <a14:foregroundMark x1="15403" y1="87603" x2="16716" y2="85726"/>
                        <a14:foregroundMark x1="18985" y1="28376" x2="18985" y2="34575"/>
                        <a14:foregroundMark x1="73672" y1="2019" x2="73672" y2="4350"/>
                        <a14:foregroundMark x1="77552" y1="44640" x2="81134" y2="52858"/>
                        <a14:foregroundMark x1="25493" y1="16122" x2="27403" y2="22804"/>
                        <a14:foregroundMark x1="88955" y1="95508" x2="89254" y2="96275"/>
                        <a14:backgroundMark x1="18328" y1="95650" x2="18985" y2="96730"/>
                        <a14:backgroundMark x1="28418" y1="95962" x2="28418" y2="97214"/>
                      </a14:backgroundRemoval>
                    </a14:imgEffect>
                  </a14:imgLayer>
                </a14:imgProps>
              </a:ext>
              <a:ext uri="{28A0092B-C50C-407E-A947-70E740481C1C}">
                <a14:useLocalDpi xmlns:a14="http://schemas.microsoft.com/office/drawing/2010/main" val="0"/>
              </a:ext>
            </a:extLst>
          </a:blip>
          <a:srcRect l="49997"/>
          <a:stretch/>
        </p:blipFill>
        <p:spPr>
          <a:xfrm>
            <a:off x="3570128" y="3728576"/>
            <a:ext cx="759280" cy="3188315"/>
          </a:xfrm>
          <a:prstGeom prst="rect">
            <a:avLst/>
          </a:prstGeom>
        </p:spPr>
      </p:pic>
      <p:pic>
        <p:nvPicPr>
          <p:cNvPr id="2" name="Picture 1" descr="A group of rockets in different colors&#10;&#10;Description automatically generated">
            <a:extLst>
              <a:ext uri="{FF2B5EF4-FFF2-40B4-BE49-F238E27FC236}">
                <a16:creationId xmlns:a16="http://schemas.microsoft.com/office/drawing/2014/main" id="{E0FB46DF-A20E-3A82-CBE5-674443D8CDB8}"/>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26866" b="86940" l="13403" r="20938">
                        <a14:foregroundMark x1="16701" y1="31269" x2="16701" y2="31269"/>
                        <a14:foregroundMark x1="16701" y1="28657" x2="16701" y2="28657"/>
                        <a14:foregroundMark x1="15208" y1="64552" x2="15208" y2="64552"/>
                        <a14:foregroundMark x1="17188" y1="84104" x2="17188" y2="84104"/>
                        <a14:foregroundMark x1="15208" y1="85224" x2="15208" y2="85224"/>
                        <a14:foregroundMark x1="18403" y1="85224" x2="18403" y2="85224"/>
                        <a14:foregroundMark x1="16806" y1="84925" x2="16806" y2="84925"/>
                        <a14:foregroundMark x1="17049" y1="86493" x2="17049" y2="86493"/>
                        <a14:foregroundMark x1="16806" y1="26866" x2="16806" y2="26866"/>
                        <a14:foregroundMark x1="14688" y1="86791" x2="14688" y2="86791"/>
                        <a14:foregroundMark x1="15104" y1="86791" x2="15104" y2="86791"/>
                        <a14:foregroundMark x1="15556" y1="86716" x2="15556" y2="86716"/>
                        <a14:foregroundMark x1="16250" y1="86716" x2="16250" y2="86716"/>
                        <a14:foregroundMark x1="17361" y1="86940" x2="17361" y2="86940"/>
                        <a14:foregroundMark x1="13403" y1="86045" x2="13403" y2="86045"/>
                        <a14:foregroundMark x1="17917" y1="86940" x2="17917" y2="86940"/>
                        <a14:foregroundMark x1="18299" y1="86940" x2="18299" y2="86940"/>
                        <a14:foregroundMark x1="18785" y1="86791" x2="18785" y2="86791"/>
                        <a14:foregroundMark x1="16354" y1="86940" x2="16354" y2="86940"/>
                      </a14:backgroundRemoval>
                    </a14:imgEffect>
                  </a14:imgLayer>
                </a14:imgProps>
              </a:ext>
              <a:ext uri="{28A0092B-C50C-407E-A947-70E740481C1C}">
                <a14:useLocalDpi xmlns:a14="http://schemas.microsoft.com/office/drawing/2010/main" val="0"/>
              </a:ext>
            </a:extLst>
          </a:blip>
          <a:srcRect l="12755" t="26529" r="78117" b="11901"/>
          <a:stretch/>
        </p:blipFill>
        <p:spPr>
          <a:xfrm>
            <a:off x="8061373" y="4334493"/>
            <a:ext cx="816476" cy="2562416"/>
          </a:xfrm>
          <a:prstGeom prst="rect">
            <a:avLst/>
          </a:prstGeom>
        </p:spPr>
      </p:pic>
      <p:pic>
        <p:nvPicPr>
          <p:cNvPr id="1026" name="Picture 2" descr="Debate rages over moon water">
            <a:extLst>
              <a:ext uri="{FF2B5EF4-FFF2-40B4-BE49-F238E27FC236}">
                <a16:creationId xmlns:a16="http://schemas.microsoft.com/office/drawing/2014/main" id="{F100E2EA-8100-3967-AE75-8F78BE7C3FB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19766" y="3572382"/>
            <a:ext cx="1140616" cy="640881"/>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62EC6F-1539-75A9-6BC0-DF12ADFEFE20}"/>
              </a:ext>
            </a:extLst>
          </p:cNvPr>
          <p:cNvSpPr/>
          <p:nvPr/>
        </p:nvSpPr>
        <p:spPr>
          <a:xfrm>
            <a:off x="5887404" y="3087632"/>
            <a:ext cx="397721" cy="198199"/>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Connector 7">
            <a:extLst>
              <a:ext uri="{FF2B5EF4-FFF2-40B4-BE49-F238E27FC236}">
                <a16:creationId xmlns:a16="http://schemas.microsoft.com/office/drawing/2014/main" id="{62B6F0BF-E074-6EC0-CB0A-30C566628CB8}"/>
              </a:ext>
            </a:extLst>
          </p:cNvPr>
          <p:cNvCxnSpPr>
            <a:cxnSpLocks/>
            <a:stCxn id="3" idx="1"/>
          </p:cNvCxnSpPr>
          <p:nvPr/>
        </p:nvCxnSpPr>
        <p:spPr>
          <a:xfrm flipH="1">
            <a:off x="5503706" y="3186732"/>
            <a:ext cx="383698" cy="3856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C0E4FA-9264-27BE-83B3-464CE0C4597B}"/>
              </a:ext>
            </a:extLst>
          </p:cNvPr>
          <p:cNvCxnSpPr>
            <a:cxnSpLocks/>
            <a:stCxn id="3" idx="3"/>
          </p:cNvCxnSpPr>
          <p:nvPr/>
        </p:nvCxnSpPr>
        <p:spPr>
          <a:xfrm>
            <a:off x="6285125" y="3186732"/>
            <a:ext cx="375257" cy="385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3080" name="Picture 8" descr="Starlink Installation &amp; Setup - Geeks on Wheels">
            <a:extLst>
              <a:ext uri="{FF2B5EF4-FFF2-40B4-BE49-F238E27FC236}">
                <a16:creationId xmlns:a16="http://schemas.microsoft.com/office/drawing/2014/main" id="{1BFB8148-C1D0-FB22-BE9D-D0503EDC683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679282" y="-58891"/>
            <a:ext cx="3288110" cy="32973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CDCFF34-17C3-F195-83E2-2DD371A79113}"/>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6452" b="97742" l="5184" r="89967">
                        <a14:foregroundMark x1="10033" y1="65161" x2="58027" y2="90968"/>
                        <a14:foregroundMark x1="58027" y1="90968" x2="85619" y2="81935"/>
                        <a14:foregroundMark x1="85619" y1="81935" x2="54515" y2="83871"/>
                        <a14:foregroundMark x1="10535" y1="57742" x2="40970" y2="94194"/>
                        <a14:foregroundMark x1="40970" y1="94194" x2="85452" y2="97742"/>
                        <a14:foregroundMark x1="85452" y1="97742" x2="89799" y2="93548"/>
                        <a14:foregroundMark x1="7860" y1="91613" x2="10535" y2="53548"/>
                        <a14:foregroundMark x1="6689" y1="79355" x2="6522" y2="94839"/>
                        <a14:foregroundMark x1="39298" y1="7097" x2="55184" y2="6774"/>
                        <a14:foregroundMark x1="5518" y1="93548" x2="9532" y2="56129"/>
                        <a14:foregroundMark x1="5184" y1="97742" x2="6187" y2="74516"/>
                      </a14:backgroundRemoval>
                    </a14:imgEffect>
                  </a14:imgLayer>
                </a14:imgProps>
              </a:ext>
            </a:extLst>
          </a:blip>
          <a:stretch>
            <a:fillRect/>
          </a:stretch>
        </p:blipFill>
        <p:spPr>
          <a:xfrm>
            <a:off x="5216645" y="1576389"/>
            <a:ext cx="1760276" cy="912517"/>
          </a:xfrm>
          <a:prstGeom prst="rect">
            <a:avLst/>
          </a:prstGeom>
        </p:spPr>
      </p:pic>
      <p:sp>
        <p:nvSpPr>
          <p:cNvPr id="4" name="Title 1">
            <a:extLst>
              <a:ext uri="{FF2B5EF4-FFF2-40B4-BE49-F238E27FC236}">
                <a16:creationId xmlns:a16="http://schemas.microsoft.com/office/drawing/2014/main" id="{39F24119-5853-96BC-7769-991E9D48B38F}"/>
              </a:ext>
            </a:extLst>
          </p:cNvPr>
          <p:cNvSpPr txBox="1">
            <a:spLocks/>
          </p:cNvSpPr>
          <p:nvPr/>
        </p:nvSpPr>
        <p:spPr>
          <a:xfrm>
            <a:off x="-198878" y="63245"/>
            <a:ext cx="12590585" cy="224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NZ" sz="5100" dirty="0">
              <a:solidFill>
                <a:srgbClr val="FFFFFF"/>
              </a:solidFill>
            </a:endParaRPr>
          </a:p>
        </p:txBody>
      </p:sp>
      <p:pic>
        <p:nvPicPr>
          <p:cNvPr id="3078" name="Picture 6" descr="Sputnik satellite by SamuelBlomquist10 on DeviantArt">
            <a:extLst>
              <a:ext uri="{FF2B5EF4-FFF2-40B4-BE49-F238E27FC236}">
                <a16:creationId xmlns:a16="http://schemas.microsoft.com/office/drawing/2014/main" id="{4E1A09D9-03E4-903A-9F8A-E517D0DC99DD}"/>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650" y="113336"/>
            <a:ext cx="4457889" cy="3343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red planet with black background&#10;&#10;Description automatically generated">
            <a:extLst>
              <a:ext uri="{FF2B5EF4-FFF2-40B4-BE49-F238E27FC236}">
                <a16:creationId xmlns:a16="http://schemas.microsoft.com/office/drawing/2014/main" id="{A579DFB9-ECDF-3A5E-442E-4F35118C534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02487" y="408117"/>
            <a:ext cx="334464" cy="345429"/>
          </a:xfrm>
          <a:prstGeom prst="rect">
            <a:avLst/>
          </a:prstGeom>
        </p:spPr>
      </p:pic>
    </p:spTree>
    <p:extLst>
      <p:ext uri="{BB962C8B-B14F-4D97-AF65-F5344CB8AC3E}">
        <p14:creationId xmlns:p14="http://schemas.microsoft.com/office/powerpoint/2010/main" val="25746131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42"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5000"/>
                            </p:stCondLst>
                            <p:childTnLst>
                              <p:par>
                                <p:cTn id="52" presetID="42"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0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7000"/>
                            </p:stCondLst>
                            <p:childTnLst>
                              <p:par>
                                <p:cTn id="69" presetID="10" presetClass="entr" presetSubtype="0" fill="hold" nodeType="after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par>
                          <p:cTn id="72" fill="hold">
                            <p:stCondLst>
                              <p:cond delay="7500"/>
                            </p:stCondLst>
                            <p:childTnLst>
                              <p:par>
                                <p:cTn id="73" presetID="10"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childTnLst>
                          </p:cTn>
                        </p:par>
                        <p:par>
                          <p:cTn id="76" fill="hold">
                            <p:stCondLst>
                              <p:cond delay="8000"/>
                            </p:stCondLst>
                            <p:childTnLst>
                              <p:par>
                                <p:cTn id="77" presetID="10"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fade">
                                      <p:cBhvr>
                                        <p:cTn id="88" dur="500"/>
                                        <p:tgtEl>
                                          <p:spTgt spid="53"/>
                                        </p:tgtEl>
                                      </p:cBhvr>
                                    </p:animEffect>
                                  </p:childTnLst>
                                </p:cTn>
                              </p:par>
                            </p:childTnLst>
                          </p:cTn>
                        </p:par>
                        <p:par>
                          <p:cTn id="89" fill="hold">
                            <p:stCondLst>
                              <p:cond delay="9500"/>
                            </p:stCondLst>
                            <p:childTnLst>
                              <p:par>
                                <p:cTn id="90" presetID="14" presetClass="entr" presetSubtype="10" fill="hold" grpId="0"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randombar(horizontal)">
                                      <p:cBhvr>
                                        <p:cTn id="92" dur="500"/>
                                        <p:tgtEl>
                                          <p:spTgt spid="3"/>
                                        </p:tgtEl>
                                      </p:cBhvr>
                                    </p:animEffect>
                                  </p:childTnLst>
                                </p:cTn>
                              </p:par>
                              <p:par>
                                <p:cTn id="93" presetID="14" presetClass="entr" presetSubtype="10" fill="hold" nodeType="with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randombar(horizontal)">
                                      <p:cBhvr>
                                        <p:cTn id="95" dur="500"/>
                                        <p:tgtEl>
                                          <p:spTgt spid="8"/>
                                        </p:tgtEl>
                                      </p:cBhvr>
                                    </p:animEffect>
                                  </p:childTnLst>
                                </p:cTn>
                              </p:par>
                              <p:par>
                                <p:cTn id="96" presetID="14" presetClass="entr" presetSubtype="10" fill="hold"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randombar(horizontal)">
                                      <p:cBhvr>
                                        <p:cTn id="98" dur="500"/>
                                        <p:tgtEl>
                                          <p:spTgt spid="21"/>
                                        </p:tgtEl>
                                      </p:cBhvr>
                                    </p:animEffect>
                                  </p:childTnLst>
                                </p:cTn>
                              </p:par>
                              <p:par>
                                <p:cTn id="99" presetID="14" presetClass="entr" presetSubtype="10" fill="hold" nodeType="withEffect">
                                  <p:stCondLst>
                                    <p:cond delay="0"/>
                                  </p:stCondLst>
                                  <p:childTnLst>
                                    <p:set>
                                      <p:cBhvr>
                                        <p:cTn id="100" dur="1" fill="hold">
                                          <p:stCondLst>
                                            <p:cond delay="0"/>
                                          </p:stCondLst>
                                        </p:cTn>
                                        <p:tgtEl>
                                          <p:spTgt spid="1026"/>
                                        </p:tgtEl>
                                        <p:attrNameLst>
                                          <p:attrName>style.visibility</p:attrName>
                                        </p:attrNameLst>
                                      </p:cBhvr>
                                      <p:to>
                                        <p:strVal val="visible"/>
                                      </p:to>
                                    </p:set>
                                    <p:animEffect transition="in" filter="randombar(horizontal)">
                                      <p:cBhvr>
                                        <p:cTn id="101" dur="500"/>
                                        <p:tgtEl>
                                          <p:spTgt spid="1026"/>
                                        </p:tgtEl>
                                      </p:cBhvr>
                                    </p:animEffect>
                                  </p:childTnLst>
                                </p:cTn>
                              </p:par>
                            </p:childTnLst>
                          </p:cTn>
                        </p:par>
                        <p:par>
                          <p:cTn id="102" fill="hold">
                            <p:stCondLst>
                              <p:cond delay="10000"/>
                            </p:stCondLst>
                            <p:childTnLst>
                              <p:par>
                                <p:cTn id="103" presetID="10" presetClass="entr" presetSubtype="0" fill="hold" nodeType="after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childTnLst>
                          </p:cTn>
                        </p:par>
                        <p:par>
                          <p:cTn id="106" fill="hold">
                            <p:stCondLst>
                              <p:cond delay="10500"/>
                            </p:stCondLst>
                            <p:childTnLst>
                              <p:par>
                                <p:cTn id="107" presetID="10" presetClass="entr" presetSubtype="0" fill="hold" grpId="0" nodeType="afterEffect" nodePh="1">
                                  <p:stCondLst>
                                    <p:cond delay="0"/>
                                  </p:stCondLst>
                                  <p:endCondLst>
                                    <p:cond evt="begin" delay="0">
                                      <p:tn val="107"/>
                                    </p:cond>
                                  </p:endCondLst>
                                  <p:iterate type="lt">
                                    <p:tmPct val="10000"/>
                                  </p:iterate>
                                  <p:childTnLst>
                                    <p:set>
                                      <p:cBhvr>
                                        <p:cTn id="108" dur="1" fill="hold">
                                          <p:stCondLst>
                                            <p:cond delay="0"/>
                                          </p:stCondLst>
                                        </p:cTn>
                                        <p:tgtEl>
                                          <p:spTgt spid="4"/>
                                        </p:tgtEl>
                                        <p:attrNameLst>
                                          <p:attrName>style.visibility</p:attrName>
                                        </p:attrNameLst>
                                      </p:cBhvr>
                                      <p:to>
                                        <p:strVal val="visible"/>
                                      </p:to>
                                    </p:set>
                                    <p:animEffect transition="in" filter="fade">
                                      <p:cBhvr>
                                        <p:cTn id="109"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4C48A276-CAE8-68AA-4BBF-8E73A2E72BDC}"/>
              </a:ext>
            </a:extLst>
          </p:cNvPr>
          <p:cNvSpPr>
            <a:spLocks noGrp="1"/>
          </p:cNvSpPr>
          <p:nvPr>
            <p:ph type="title"/>
          </p:nvPr>
        </p:nvSpPr>
        <p:spPr>
          <a:xfrm rot="16200000">
            <a:off x="-1325880" y="1947672"/>
            <a:ext cx="5961888" cy="2788920"/>
          </a:xfrm>
        </p:spPr>
        <p:txBody>
          <a:bodyPr anchor="ctr">
            <a:normAutofit/>
          </a:bodyPr>
          <a:lstStyle/>
          <a:p>
            <a:r>
              <a:rPr lang="en-NZ" sz="4000" dirty="0">
                <a:solidFill>
                  <a:schemeClr val="bg1"/>
                </a:solidFill>
              </a:rPr>
              <a:t>More space = more good?</a:t>
            </a:r>
          </a:p>
        </p:txBody>
      </p:sp>
      <p:graphicFrame>
        <p:nvGraphicFramePr>
          <p:cNvPr id="5" name="Content Placeholder 2">
            <a:extLst>
              <a:ext uri="{FF2B5EF4-FFF2-40B4-BE49-F238E27FC236}">
                <a16:creationId xmlns:a16="http://schemas.microsoft.com/office/drawing/2014/main" id="{FEF8DDE9-5C97-E6F4-084C-26B731FB52CA}"/>
              </a:ext>
            </a:extLst>
          </p:cNvPr>
          <p:cNvGraphicFramePr>
            <a:graphicFrameLocks noGrp="1"/>
          </p:cNvGraphicFramePr>
          <p:nvPr>
            <p:ph idx="1"/>
            <p:extLst>
              <p:ext uri="{D42A27DB-BD31-4B8C-83A1-F6EECF244321}">
                <p14:modId xmlns:p14="http://schemas.microsoft.com/office/powerpoint/2010/main" val="231028831"/>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4" descr="undefined">
            <a:extLst>
              <a:ext uri="{FF2B5EF4-FFF2-40B4-BE49-F238E27FC236}">
                <a16:creationId xmlns:a16="http://schemas.microsoft.com/office/drawing/2014/main" id="{74C4507E-EB8C-5617-DB6F-1D5E359EC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00595" y="3956120"/>
            <a:ext cx="1630802" cy="24789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undefined">
            <a:extLst>
              <a:ext uri="{FF2B5EF4-FFF2-40B4-BE49-F238E27FC236}">
                <a16:creationId xmlns:a16="http://schemas.microsoft.com/office/drawing/2014/main" id="{D334F705-BC0B-18EC-0C8A-2A9E810B9E8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064" r="29370" b="38948"/>
          <a:stretch/>
        </p:blipFill>
        <p:spPr bwMode="auto">
          <a:xfrm>
            <a:off x="10300596" y="490070"/>
            <a:ext cx="1630801" cy="28170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00CDB6A-44E0-66CB-34A0-A8217B402286}"/>
              </a:ext>
            </a:extLst>
          </p:cNvPr>
          <p:cNvCxnSpPr/>
          <p:nvPr/>
        </p:nvCxnSpPr>
        <p:spPr>
          <a:xfrm>
            <a:off x="9056621" y="6015669"/>
            <a:ext cx="91214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1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294FEE2-382E-5B07-C340-58E35A8313E8}"/>
              </a:ext>
            </a:extLst>
          </p:cNvPr>
          <p:cNvSpPr>
            <a:spLocks noGrp="1"/>
          </p:cNvSpPr>
          <p:nvPr>
            <p:ph idx="1"/>
          </p:nvPr>
        </p:nvSpPr>
        <p:spPr>
          <a:xfrm>
            <a:off x="838200" y="1584992"/>
            <a:ext cx="10515600" cy="4117975"/>
          </a:xfrm>
        </p:spPr>
        <p:txBody>
          <a:bodyPr>
            <a:normAutofit lnSpcReduction="10000"/>
          </a:bodyPr>
          <a:lstStyle/>
          <a:p>
            <a:pPr marL="0" indent="0" algn="ctr">
              <a:buNone/>
            </a:pPr>
            <a:r>
              <a:rPr lang="en-US" sz="4400" dirty="0">
                <a:solidFill>
                  <a:schemeClr val="bg1"/>
                </a:solidFill>
              </a:rPr>
              <a:t>“We set sail on this new sea because there is new knowledge to be gained, and new rights to be won, and they must be won and used for the progress of all people. </a:t>
            </a:r>
            <a:br>
              <a:rPr lang="en-US" sz="4400" dirty="0">
                <a:solidFill>
                  <a:schemeClr val="bg1"/>
                </a:solidFill>
              </a:rPr>
            </a:br>
            <a:r>
              <a:rPr lang="en-US" sz="4400" b="1" dirty="0">
                <a:solidFill>
                  <a:schemeClr val="bg1"/>
                </a:solidFill>
              </a:rPr>
              <a:t>For space science, like nuclear science and all technology, has no conscience of its own.</a:t>
            </a:r>
            <a:r>
              <a:rPr lang="en-US" sz="4400" dirty="0">
                <a:solidFill>
                  <a:schemeClr val="bg1"/>
                </a:solidFill>
              </a:rPr>
              <a:t>”</a:t>
            </a:r>
          </a:p>
        </p:txBody>
      </p:sp>
      <p:sp>
        <p:nvSpPr>
          <p:cNvPr id="15" name="TextBox 14">
            <a:extLst>
              <a:ext uri="{FF2B5EF4-FFF2-40B4-BE49-F238E27FC236}">
                <a16:creationId xmlns:a16="http://schemas.microsoft.com/office/drawing/2014/main" id="{8D2DAEB6-4935-C68C-C346-9CB22D8C2353}"/>
              </a:ext>
            </a:extLst>
          </p:cNvPr>
          <p:cNvSpPr txBox="1"/>
          <p:nvPr/>
        </p:nvSpPr>
        <p:spPr>
          <a:xfrm>
            <a:off x="3388895" y="5702967"/>
            <a:ext cx="5414210" cy="523220"/>
          </a:xfrm>
          <a:prstGeom prst="rect">
            <a:avLst/>
          </a:prstGeom>
          <a:noFill/>
        </p:spPr>
        <p:txBody>
          <a:bodyPr wrap="square" rtlCol="0">
            <a:spAutoFit/>
          </a:bodyPr>
          <a:lstStyle/>
          <a:p>
            <a:r>
              <a:rPr lang="en-NZ" sz="2800" dirty="0">
                <a:solidFill>
                  <a:schemeClr val="bg1"/>
                </a:solidFill>
              </a:rPr>
              <a:t>JFK, Rice University, Texas, 1963</a:t>
            </a:r>
          </a:p>
        </p:txBody>
      </p:sp>
    </p:spTree>
    <p:extLst>
      <p:ext uri="{BB962C8B-B14F-4D97-AF65-F5344CB8AC3E}">
        <p14:creationId xmlns:p14="http://schemas.microsoft.com/office/powerpoint/2010/main" val="303425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0" name="Picture 6" descr="Lunar Trailblazer">
            <a:extLst>
              <a:ext uri="{FF2B5EF4-FFF2-40B4-BE49-F238E27FC236}">
                <a16:creationId xmlns:a16="http://schemas.microsoft.com/office/drawing/2014/main" id="{45687BC9-D43A-5E55-6113-65046D87F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83" y="3448225"/>
            <a:ext cx="5942884" cy="33428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41DBD92-6063-E51E-4BCD-3B507EFBDDF7}"/>
              </a:ext>
            </a:extLst>
          </p:cNvPr>
          <p:cNvSpPr>
            <a:spLocks noGrp="1"/>
          </p:cNvSpPr>
          <p:nvPr>
            <p:ph type="title"/>
          </p:nvPr>
        </p:nvSpPr>
        <p:spPr>
          <a:xfrm>
            <a:off x="433762" y="354717"/>
            <a:ext cx="10515600" cy="1325563"/>
          </a:xfrm>
        </p:spPr>
        <p:txBody>
          <a:bodyPr/>
          <a:lstStyle/>
          <a:p>
            <a:r>
              <a:rPr lang="en-NZ" dirty="0">
                <a:solidFill>
                  <a:schemeClr val="bg1"/>
                </a:solidFill>
              </a:rPr>
              <a:t>Watch spacecraft launch to the Moon</a:t>
            </a:r>
            <a:br>
              <a:rPr lang="en-NZ" dirty="0">
                <a:solidFill>
                  <a:schemeClr val="bg1"/>
                </a:solidFill>
              </a:rPr>
            </a:br>
            <a:r>
              <a:rPr lang="en-NZ" b="1" dirty="0">
                <a:solidFill>
                  <a:schemeClr val="bg1"/>
                </a:solidFill>
              </a:rPr>
              <a:t>Thursday 1pm</a:t>
            </a:r>
            <a:endParaRPr lang="en-NZ" dirty="0">
              <a:solidFill>
                <a:schemeClr val="bg1"/>
              </a:solidFill>
            </a:endParaRPr>
          </a:p>
        </p:txBody>
      </p:sp>
      <p:sp>
        <p:nvSpPr>
          <p:cNvPr id="3" name="Content Placeholder 2">
            <a:extLst>
              <a:ext uri="{FF2B5EF4-FFF2-40B4-BE49-F238E27FC236}">
                <a16:creationId xmlns:a16="http://schemas.microsoft.com/office/drawing/2014/main" id="{33F4C895-BB28-3D69-2201-6802070E03AE}"/>
              </a:ext>
            </a:extLst>
          </p:cNvPr>
          <p:cNvSpPr>
            <a:spLocks noGrp="1"/>
          </p:cNvSpPr>
          <p:nvPr>
            <p:ph idx="1"/>
          </p:nvPr>
        </p:nvSpPr>
        <p:spPr>
          <a:xfrm>
            <a:off x="433762" y="1765224"/>
            <a:ext cx="10515600" cy="4351338"/>
          </a:xfrm>
        </p:spPr>
        <p:txBody>
          <a:bodyPr/>
          <a:lstStyle/>
          <a:p>
            <a:r>
              <a:rPr lang="en-NZ" dirty="0">
                <a:solidFill>
                  <a:schemeClr val="bg1"/>
                </a:solidFill>
              </a:rPr>
              <a:t>Watch launch live on NASA YT channel</a:t>
            </a:r>
          </a:p>
          <a:p>
            <a:r>
              <a:rPr lang="en-NZ" dirty="0">
                <a:solidFill>
                  <a:schemeClr val="bg1"/>
                </a:solidFill>
              </a:rPr>
              <a:t>Falcon 9 booster landing 8min after launch</a:t>
            </a:r>
          </a:p>
          <a:p>
            <a:r>
              <a:rPr lang="en-NZ" dirty="0">
                <a:solidFill>
                  <a:schemeClr val="bg1"/>
                </a:solidFill>
              </a:rPr>
              <a:t>Robot landing on Moon one week later</a:t>
            </a:r>
          </a:p>
          <a:p>
            <a:endParaRPr lang="en-NZ" dirty="0">
              <a:solidFill>
                <a:schemeClr val="bg1"/>
              </a:solidFill>
            </a:endParaRPr>
          </a:p>
        </p:txBody>
      </p:sp>
      <p:pic>
        <p:nvPicPr>
          <p:cNvPr id="1028" name="Picture 4">
            <a:extLst>
              <a:ext uri="{FF2B5EF4-FFF2-40B4-BE49-F238E27FC236}">
                <a16:creationId xmlns:a16="http://schemas.microsoft.com/office/drawing/2014/main" id="{5C0AA3FE-82F0-FAE6-F577-20C9721B8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49" y="193865"/>
            <a:ext cx="4934762" cy="69462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2 - Wikipedia">
            <a:extLst>
              <a:ext uri="{FF2B5EF4-FFF2-40B4-BE49-F238E27FC236}">
                <a16:creationId xmlns:a16="http://schemas.microsoft.com/office/drawing/2014/main" id="{2DB61FEF-1D51-44F4-52FE-1D99AEE8B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8690" y="3363281"/>
            <a:ext cx="2865743" cy="3391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02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1" name="Picture 50" descr="A close-up of a space rover&#10;&#10;Description automatically generated">
            <a:extLst>
              <a:ext uri="{FF2B5EF4-FFF2-40B4-BE49-F238E27FC236}">
                <a16:creationId xmlns:a16="http://schemas.microsoft.com/office/drawing/2014/main" id="{70EC0349-A711-82DA-A146-8D29CDD48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327146" y="4425203"/>
            <a:ext cx="1517512" cy="1681375"/>
          </a:xfrm>
          <a:prstGeom prst="rect">
            <a:avLst/>
          </a:prstGeom>
        </p:spPr>
      </p:pic>
      <p:sp>
        <p:nvSpPr>
          <p:cNvPr id="2" name="Title 1">
            <a:extLst>
              <a:ext uri="{FF2B5EF4-FFF2-40B4-BE49-F238E27FC236}">
                <a16:creationId xmlns:a16="http://schemas.microsoft.com/office/drawing/2014/main" id="{5842CD7B-9992-F548-796F-B4DF8CF61FF9}"/>
              </a:ext>
            </a:extLst>
          </p:cNvPr>
          <p:cNvSpPr>
            <a:spLocks noGrp="1"/>
          </p:cNvSpPr>
          <p:nvPr>
            <p:ph type="title"/>
          </p:nvPr>
        </p:nvSpPr>
        <p:spPr>
          <a:xfrm>
            <a:off x="1471625" y="172519"/>
            <a:ext cx="9248749" cy="1325563"/>
          </a:xfrm>
        </p:spPr>
        <p:txBody>
          <a:bodyPr>
            <a:normAutofit/>
          </a:bodyPr>
          <a:lstStyle/>
          <a:p>
            <a:pPr algn="ctr"/>
            <a:r>
              <a:rPr lang="en-NZ" sz="4800" b="1" dirty="0">
                <a:solidFill>
                  <a:schemeClr val="bg1"/>
                </a:solidFill>
              </a:rPr>
              <a:t>The Moon is a Harsh Mistress</a:t>
            </a:r>
            <a:br>
              <a:rPr lang="en-NZ" sz="4800" dirty="0">
                <a:solidFill>
                  <a:schemeClr val="bg1"/>
                </a:solidFill>
              </a:rPr>
            </a:br>
            <a:r>
              <a:rPr lang="en-NZ" sz="3600" dirty="0">
                <a:solidFill>
                  <a:schemeClr val="bg1"/>
                </a:solidFill>
              </a:rPr>
              <a:t>Robotic landing attempts so far this century</a:t>
            </a:r>
            <a:endParaRPr lang="en-NZ" sz="4800" dirty="0">
              <a:solidFill>
                <a:schemeClr val="bg1"/>
              </a:solidFill>
            </a:endParaRPr>
          </a:p>
        </p:txBody>
      </p:sp>
      <p:pic>
        <p:nvPicPr>
          <p:cNvPr id="5" name="Content Placeholder 4" descr="A space vehicle on the moon&#10;&#10;Description automatically generated">
            <a:extLst>
              <a:ext uri="{FF2B5EF4-FFF2-40B4-BE49-F238E27FC236}">
                <a16:creationId xmlns:a16="http://schemas.microsoft.com/office/drawing/2014/main" id="{A5B45356-E872-6997-2CB6-02728618D9B5}"/>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r="22153"/>
          <a:stretch/>
        </p:blipFill>
        <p:spPr>
          <a:xfrm>
            <a:off x="9744415" y="1941937"/>
            <a:ext cx="1846864" cy="1573027"/>
          </a:xfrm>
        </p:spPr>
      </p:pic>
      <p:pic>
        <p:nvPicPr>
          <p:cNvPr id="7" name="Picture 6" descr="A space craft on the moon&#10;&#10;Description automatically generated">
            <a:extLst>
              <a:ext uri="{FF2B5EF4-FFF2-40B4-BE49-F238E27FC236}">
                <a16:creationId xmlns:a16="http://schemas.microsoft.com/office/drawing/2014/main" id="{89B08AE3-581B-75BB-FB25-185EA1DA8181}"/>
              </a:ext>
            </a:extLst>
          </p:cNvPr>
          <p:cNvPicPr>
            <a:picLocks noChangeAspect="1"/>
          </p:cNvPicPr>
          <p:nvPr/>
        </p:nvPicPr>
        <p:blipFill>
          <a:blip r:embed="rId5">
            <a:extLst>
              <a:ext uri="{28A0092B-C50C-407E-A947-70E740481C1C}">
                <a14:useLocalDpi xmlns:a14="http://schemas.microsoft.com/office/drawing/2010/main" val="0"/>
              </a:ext>
            </a:extLst>
          </a:blip>
          <a:srcRect l="33102" r="6698"/>
          <a:stretch/>
        </p:blipFill>
        <p:spPr>
          <a:xfrm>
            <a:off x="4366943" y="2260308"/>
            <a:ext cx="1406598" cy="1198040"/>
          </a:xfrm>
          <a:prstGeom prst="rect">
            <a:avLst/>
          </a:prstGeom>
        </p:spPr>
      </p:pic>
      <p:pic>
        <p:nvPicPr>
          <p:cNvPr id="9" name="Picture 8" descr="A close-up of a space rover&#10;&#10;Description automatically generated">
            <a:extLst>
              <a:ext uri="{FF2B5EF4-FFF2-40B4-BE49-F238E27FC236}">
                <a16:creationId xmlns:a16="http://schemas.microsoft.com/office/drawing/2014/main" id="{8DE113F3-A814-912F-3488-0FC8F0F64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20" y="2323426"/>
            <a:ext cx="1975170" cy="1181229"/>
          </a:xfrm>
          <a:prstGeom prst="rect">
            <a:avLst/>
          </a:prstGeom>
        </p:spPr>
      </p:pic>
      <p:pic>
        <p:nvPicPr>
          <p:cNvPr id="11" name="Picture 10" descr="A close-up of a space rover&#10;&#10;Description automatically generated">
            <a:extLst>
              <a:ext uri="{FF2B5EF4-FFF2-40B4-BE49-F238E27FC236}">
                <a16:creationId xmlns:a16="http://schemas.microsoft.com/office/drawing/2014/main" id="{F3666A17-5B4E-50B4-DC5D-55B37222C4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5172" y="2161067"/>
            <a:ext cx="2045600" cy="1231622"/>
          </a:xfrm>
          <a:prstGeom prst="rect">
            <a:avLst/>
          </a:prstGeom>
        </p:spPr>
      </p:pic>
      <p:sp>
        <p:nvSpPr>
          <p:cNvPr id="13" name="TextBox 12">
            <a:extLst>
              <a:ext uri="{FF2B5EF4-FFF2-40B4-BE49-F238E27FC236}">
                <a16:creationId xmlns:a16="http://schemas.microsoft.com/office/drawing/2014/main" id="{61B86798-907F-1AEE-58B9-04348CDA6375}"/>
              </a:ext>
            </a:extLst>
          </p:cNvPr>
          <p:cNvSpPr txBox="1"/>
          <p:nvPr/>
        </p:nvSpPr>
        <p:spPr>
          <a:xfrm>
            <a:off x="4746793" y="1438569"/>
            <a:ext cx="783239" cy="923330"/>
          </a:xfrm>
          <a:prstGeom prst="rect">
            <a:avLst/>
          </a:prstGeom>
          <a:noFill/>
        </p:spPr>
        <p:txBody>
          <a:bodyPr wrap="square" rtlCol="0">
            <a:spAutoFit/>
          </a:bodyPr>
          <a:lstStyle/>
          <a:p>
            <a:r>
              <a:rPr lang="en-NZ" sz="5400" b="1" dirty="0">
                <a:solidFill>
                  <a:srgbClr val="FF0000"/>
                </a:solidFill>
              </a:rPr>
              <a:t>⮽</a:t>
            </a:r>
          </a:p>
        </p:txBody>
      </p:sp>
      <p:pic>
        <p:nvPicPr>
          <p:cNvPr id="15" name="Picture 14" descr="A black and white logo&#10;&#10;Description automatically generated">
            <a:extLst>
              <a:ext uri="{FF2B5EF4-FFF2-40B4-BE49-F238E27FC236}">
                <a16:creationId xmlns:a16="http://schemas.microsoft.com/office/drawing/2014/main" id="{32C09E43-6EF9-E591-6FA2-D1E2728880F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1699" y="3508558"/>
            <a:ext cx="1491290" cy="386379"/>
          </a:xfrm>
          <a:prstGeom prst="rect">
            <a:avLst/>
          </a:prstGeom>
        </p:spPr>
      </p:pic>
      <p:pic>
        <p:nvPicPr>
          <p:cNvPr id="17" name="Picture 16" descr="A yellow object in a room&#10;&#10;Description automatically generated">
            <a:extLst>
              <a:ext uri="{FF2B5EF4-FFF2-40B4-BE49-F238E27FC236}">
                <a16:creationId xmlns:a16="http://schemas.microsoft.com/office/drawing/2014/main" id="{01AD28AA-2BA1-7C80-960E-80B9C098EE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2929" y="2278672"/>
            <a:ext cx="1419980" cy="1179676"/>
          </a:xfrm>
          <a:prstGeom prst="rect">
            <a:avLst/>
          </a:prstGeom>
        </p:spPr>
      </p:pic>
      <p:sp>
        <p:nvSpPr>
          <p:cNvPr id="19" name="TextBox 18">
            <a:extLst>
              <a:ext uri="{FF2B5EF4-FFF2-40B4-BE49-F238E27FC236}">
                <a16:creationId xmlns:a16="http://schemas.microsoft.com/office/drawing/2014/main" id="{783F0F16-82E3-687F-003E-345FBF56EC6E}"/>
              </a:ext>
            </a:extLst>
          </p:cNvPr>
          <p:cNvSpPr txBox="1"/>
          <p:nvPr/>
        </p:nvSpPr>
        <p:spPr>
          <a:xfrm>
            <a:off x="746586" y="1477678"/>
            <a:ext cx="823014" cy="923330"/>
          </a:xfrm>
          <a:prstGeom prst="rect">
            <a:avLst/>
          </a:prstGeom>
          <a:noFill/>
        </p:spPr>
        <p:txBody>
          <a:bodyPr wrap="square" rtlCol="0">
            <a:spAutoFit/>
          </a:bodyPr>
          <a:lstStyle/>
          <a:p>
            <a:r>
              <a:rPr lang="en-NZ" sz="5400" b="1" dirty="0">
                <a:solidFill>
                  <a:srgbClr val="92D050"/>
                </a:solidFill>
              </a:rPr>
              <a:t>☑</a:t>
            </a:r>
          </a:p>
        </p:txBody>
      </p:sp>
      <p:pic>
        <p:nvPicPr>
          <p:cNvPr id="21" name="Picture 20" descr="A logo with text and a satellite&#10;&#10;Description automatically generated with medium confidence">
            <a:extLst>
              <a:ext uri="{FF2B5EF4-FFF2-40B4-BE49-F238E27FC236}">
                <a16:creationId xmlns:a16="http://schemas.microsoft.com/office/drawing/2014/main" id="{EBACEB8E-765F-2126-823F-6AB5984A85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1942" y="3366024"/>
            <a:ext cx="759985" cy="737185"/>
          </a:xfrm>
          <a:prstGeom prst="rect">
            <a:avLst/>
          </a:prstGeom>
        </p:spPr>
      </p:pic>
      <p:pic>
        <p:nvPicPr>
          <p:cNvPr id="23" name="Picture 22">
            <a:extLst>
              <a:ext uri="{FF2B5EF4-FFF2-40B4-BE49-F238E27FC236}">
                <a16:creationId xmlns:a16="http://schemas.microsoft.com/office/drawing/2014/main" id="{4B92D124-615F-938E-E3D4-C56AC6EEE72C}"/>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621258" y="2257619"/>
            <a:ext cx="1975170" cy="110824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E3685FB8-9602-01B2-5816-D9D93D5220C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9992757" y="3594122"/>
            <a:ext cx="1401304" cy="350326"/>
          </a:xfrm>
          <a:prstGeom prst="rect">
            <a:avLst/>
          </a:prstGeom>
        </p:spPr>
      </p:pic>
      <p:pic>
        <p:nvPicPr>
          <p:cNvPr id="29" name="Picture 28" descr="A space shuttle on the moon&#10;&#10;Description automatically generated">
            <a:extLst>
              <a:ext uri="{FF2B5EF4-FFF2-40B4-BE49-F238E27FC236}">
                <a16:creationId xmlns:a16="http://schemas.microsoft.com/office/drawing/2014/main" id="{724E83EF-5258-73D3-C31D-EE3E14FC3F30}"/>
              </a:ext>
            </a:extLst>
          </p:cNvPr>
          <p:cNvPicPr>
            <a:picLocks noChangeAspect="1"/>
          </p:cNvPicPr>
          <p:nvPr/>
        </p:nvPicPr>
        <p:blipFill>
          <a:blip r:embed="rId15">
            <a:extLst>
              <a:ext uri="{28A0092B-C50C-407E-A947-70E740481C1C}">
                <a14:useLocalDpi xmlns:a14="http://schemas.microsoft.com/office/drawing/2010/main" val="0"/>
              </a:ext>
            </a:extLst>
          </a:blip>
          <a:srcRect l="10684" t="8971" r="34583" b="52618"/>
          <a:stretch/>
        </p:blipFill>
        <p:spPr>
          <a:xfrm>
            <a:off x="58364" y="4507897"/>
            <a:ext cx="2037786" cy="1430008"/>
          </a:xfrm>
          <a:prstGeom prst="rect">
            <a:avLst/>
          </a:prstGeom>
        </p:spPr>
      </p:pic>
      <p:pic>
        <p:nvPicPr>
          <p:cNvPr id="31" name="Picture 30" descr="A logo with text and a satellite&#10;&#10;Description automatically generated with medium confidence">
            <a:extLst>
              <a:ext uri="{FF2B5EF4-FFF2-40B4-BE49-F238E27FC236}">
                <a16:creationId xmlns:a16="http://schemas.microsoft.com/office/drawing/2014/main" id="{4C2974EE-A7A6-532B-C4A4-AB467EB99E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156" y="5815966"/>
            <a:ext cx="992233" cy="962466"/>
          </a:xfrm>
          <a:prstGeom prst="rect">
            <a:avLst/>
          </a:prstGeom>
        </p:spPr>
      </p:pic>
      <p:pic>
        <p:nvPicPr>
          <p:cNvPr id="33" name="Picture 32" descr="A model of a space rover on the moon&#10;&#10;Description automatically generated">
            <a:extLst>
              <a:ext uri="{FF2B5EF4-FFF2-40B4-BE49-F238E27FC236}">
                <a16:creationId xmlns:a16="http://schemas.microsoft.com/office/drawing/2014/main" id="{109D0DDC-872E-5661-E1CA-0037AC92DE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7683" y="4473890"/>
            <a:ext cx="1389869" cy="1463995"/>
          </a:xfrm>
          <a:prstGeom prst="rect">
            <a:avLst/>
          </a:prstGeom>
        </p:spPr>
      </p:pic>
      <p:pic>
        <p:nvPicPr>
          <p:cNvPr id="35" name="Picture 34" descr="A red arrow and grey circle with white text&#10;&#10;Description automatically generated">
            <a:extLst>
              <a:ext uri="{FF2B5EF4-FFF2-40B4-BE49-F238E27FC236}">
                <a16:creationId xmlns:a16="http://schemas.microsoft.com/office/drawing/2014/main" id="{FA36EE03-913F-B41C-F8BC-68FB5BDB9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0554" y="6008103"/>
            <a:ext cx="917764" cy="578191"/>
          </a:xfrm>
          <a:prstGeom prst="rect">
            <a:avLst/>
          </a:prstGeom>
        </p:spPr>
      </p:pic>
      <p:pic>
        <p:nvPicPr>
          <p:cNvPr id="39" name="Picture 38" descr="A blue and black logo&#10;&#10;Description automatically generated">
            <a:extLst>
              <a:ext uri="{FF2B5EF4-FFF2-40B4-BE49-F238E27FC236}">
                <a16:creationId xmlns:a16="http://schemas.microsoft.com/office/drawing/2014/main" id="{0A6BAF12-C8FA-53C5-FC33-91BC6D94A0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35230" y="5935904"/>
            <a:ext cx="1219387" cy="759346"/>
          </a:xfrm>
          <a:prstGeom prst="rect">
            <a:avLst/>
          </a:prstGeom>
        </p:spPr>
      </p:pic>
      <p:sp>
        <p:nvSpPr>
          <p:cNvPr id="40" name="TextBox 39">
            <a:extLst>
              <a:ext uri="{FF2B5EF4-FFF2-40B4-BE49-F238E27FC236}">
                <a16:creationId xmlns:a16="http://schemas.microsoft.com/office/drawing/2014/main" id="{33BF6C55-664A-8F05-EF07-9DF569F03F5B}"/>
              </a:ext>
            </a:extLst>
          </p:cNvPr>
          <p:cNvSpPr txBox="1"/>
          <p:nvPr/>
        </p:nvSpPr>
        <p:spPr>
          <a:xfrm>
            <a:off x="4666562" y="3858656"/>
            <a:ext cx="719367" cy="923330"/>
          </a:xfrm>
          <a:prstGeom prst="rect">
            <a:avLst/>
          </a:prstGeom>
          <a:noFill/>
        </p:spPr>
        <p:txBody>
          <a:bodyPr wrap="square" rtlCol="0">
            <a:spAutoFit/>
          </a:bodyPr>
          <a:lstStyle/>
          <a:p>
            <a:r>
              <a:rPr lang="en-NZ" sz="5400" b="1" dirty="0">
                <a:solidFill>
                  <a:schemeClr val="accent2"/>
                </a:solidFill>
              </a:rPr>
              <a:t>☑</a:t>
            </a:r>
          </a:p>
        </p:txBody>
      </p:sp>
      <p:pic>
        <p:nvPicPr>
          <p:cNvPr id="42" name="Picture 41" descr="A space craft on the moon&#10;&#10;Description automatically generated">
            <a:extLst>
              <a:ext uri="{FF2B5EF4-FFF2-40B4-BE49-F238E27FC236}">
                <a16:creationId xmlns:a16="http://schemas.microsoft.com/office/drawing/2014/main" id="{9C830F79-CCA7-F7F7-6970-7134DE60380D}"/>
              </a:ext>
            </a:extLst>
          </p:cNvPr>
          <p:cNvPicPr>
            <a:picLocks noChangeAspect="1"/>
          </p:cNvPicPr>
          <p:nvPr/>
        </p:nvPicPr>
        <p:blipFill>
          <a:blip r:embed="rId19">
            <a:extLst>
              <a:ext uri="{28A0092B-C50C-407E-A947-70E740481C1C}">
                <a14:useLocalDpi xmlns:a14="http://schemas.microsoft.com/office/drawing/2010/main" val="0"/>
              </a:ext>
            </a:extLst>
          </a:blip>
          <a:srcRect l="21739" r="12000"/>
          <a:stretch/>
        </p:blipFill>
        <p:spPr>
          <a:xfrm>
            <a:off x="6133309" y="4507134"/>
            <a:ext cx="1651340" cy="1395635"/>
          </a:xfrm>
          <a:prstGeom prst="rect">
            <a:avLst/>
          </a:prstGeom>
        </p:spPr>
      </p:pic>
      <p:pic>
        <p:nvPicPr>
          <p:cNvPr id="46" name="Picture 45" descr="A red and black logo&#10;&#10;Description automatically generated">
            <a:extLst>
              <a:ext uri="{FF2B5EF4-FFF2-40B4-BE49-F238E27FC236}">
                <a16:creationId xmlns:a16="http://schemas.microsoft.com/office/drawing/2014/main" id="{1D61BBDC-1D00-DDFC-E3BF-4D2500A1E8B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413802" y="6025963"/>
            <a:ext cx="1067093" cy="620854"/>
          </a:xfrm>
          <a:prstGeom prst="rect">
            <a:avLst/>
          </a:prstGeom>
        </p:spPr>
      </p:pic>
      <p:pic>
        <p:nvPicPr>
          <p:cNvPr id="48" name="Picture 47" descr="A blue and white logo&#10;&#10;Description automatically generated">
            <a:extLst>
              <a:ext uri="{FF2B5EF4-FFF2-40B4-BE49-F238E27FC236}">
                <a16:creationId xmlns:a16="http://schemas.microsoft.com/office/drawing/2014/main" id="{B71CA8FD-9CA4-EC5E-99E8-3FC63E2EC58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3726" y="6055736"/>
            <a:ext cx="1352353" cy="620854"/>
          </a:xfrm>
          <a:prstGeom prst="rect">
            <a:avLst/>
          </a:prstGeom>
        </p:spPr>
      </p:pic>
      <p:pic>
        <p:nvPicPr>
          <p:cNvPr id="53" name="Picture 52" descr="A space ship on the moon&#10;&#10;Description automatically generated">
            <a:extLst>
              <a:ext uri="{FF2B5EF4-FFF2-40B4-BE49-F238E27FC236}">
                <a16:creationId xmlns:a16="http://schemas.microsoft.com/office/drawing/2014/main" id="{FA2FC9F4-F048-7E56-EB81-DA90BFB411DC}"/>
              </a:ext>
            </a:extLst>
          </p:cNvPr>
          <p:cNvPicPr>
            <a:picLocks noChangeAspect="1"/>
          </p:cNvPicPr>
          <p:nvPr/>
        </p:nvPicPr>
        <p:blipFill>
          <a:blip r:embed="rId23">
            <a:extLst>
              <a:ext uri="{28A0092B-C50C-407E-A947-70E740481C1C}">
                <a14:useLocalDpi xmlns:a14="http://schemas.microsoft.com/office/drawing/2010/main" val="0"/>
              </a:ext>
            </a:extLst>
          </a:blip>
          <a:srcRect l="16069" t="13679" r="28845" b="26769"/>
          <a:stretch/>
        </p:blipFill>
        <p:spPr>
          <a:xfrm>
            <a:off x="10117063" y="4573714"/>
            <a:ext cx="1836447" cy="1242252"/>
          </a:xfrm>
          <a:prstGeom prst="rect">
            <a:avLst/>
          </a:prstGeom>
        </p:spPr>
      </p:pic>
      <p:pic>
        <p:nvPicPr>
          <p:cNvPr id="56" name="Picture 55" descr="A blue logo with a star and a laurel wreath&#10;&#10;Description automatically generated">
            <a:extLst>
              <a:ext uri="{FF2B5EF4-FFF2-40B4-BE49-F238E27FC236}">
                <a16:creationId xmlns:a16="http://schemas.microsoft.com/office/drawing/2014/main" id="{BE54A5A0-232F-31A9-056D-5D43D972EA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0809" y="3410711"/>
            <a:ext cx="482925" cy="482925"/>
          </a:xfrm>
          <a:prstGeom prst="rect">
            <a:avLst/>
          </a:prstGeom>
        </p:spPr>
      </p:pic>
      <p:pic>
        <p:nvPicPr>
          <p:cNvPr id="57" name="Picture 56" descr="A blue logo with a star and a laurel wreath&#10;&#10;Description automatically generated">
            <a:extLst>
              <a:ext uri="{FF2B5EF4-FFF2-40B4-BE49-F238E27FC236}">
                <a16:creationId xmlns:a16="http://schemas.microsoft.com/office/drawing/2014/main" id="{E25C53FC-372F-0F0F-BEA2-C224BE30621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895028" y="6047384"/>
            <a:ext cx="482925" cy="482925"/>
          </a:xfrm>
          <a:prstGeom prst="rect">
            <a:avLst/>
          </a:prstGeom>
        </p:spPr>
      </p:pic>
      <p:pic>
        <p:nvPicPr>
          <p:cNvPr id="58" name="Picture 57" descr="A blue logo with a star and a laurel wreath&#10;&#10;Description automatically generated">
            <a:extLst>
              <a:ext uri="{FF2B5EF4-FFF2-40B4-BE49-F238E27FC236}">
                <a16:creationId xmlns:a16="http://schemas.microsoft.com/office/drawing/2014/main" id="{FE7CCE8B-FE76-EB18-A40C-9F3B7375B9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11390" y="3426487"/>
            <a:ext cx="482925" cy="482925"/>
          </a:xfrm>
          <a:prstGeom prst="rect">
            <a:avLst/>
          </a:prstGeom>
        </p:spPr>
      </p:pic>
      <p:pic>
        <p:nvPicPr>
          <p:cNvPr id="61" name="Picture 60" descr="A blue logo with a star and a laurel wreath&#10;&#10;Description automatically generated">
            <a:extLst>
              <a:ext uri="{FF2B5EF4-FFF2-40B4-BE49-F238E27FC236}">
                <a16:creationId xmlns:a16="http://schemas.microsoft.com/office/drawing/2014/main" id="{C31ECAAC-D0DC-9C2F-3600-C3FBCC65FA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75697" y="3461523"/>
            <a:ext cx="482925" cy="482925"/>
          </a:xfrm>
          <a:prstGeom prst="rect">
            <a:avLst/>
          </a:prstGeom>
        </p:spPr>
      </p:pic>
      <p:pic>
        <p:nvPicPr>
          <p:cNvPr id="63" name="Picture 62" descr="A satellite on the moon&#10;&#10;Description automatically generated">
            <a:extLst>
              <a:ext uri="{FF2B5EF4-FFF2-40B4-BE49-F238E27FC236}">
                <a16:creationId xmlns:a16="http://schemas.microsoft.com/office/drawing/2014/main" id="{9421D155-5DBD-2F36-F3AC-2C0D0216570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020874" y="4573714"/>
            <a:ext cx="1852532" cy="1311343"/>
          </a:xfrm>
          <a:prstGeom prst="rect">
            <a:avLst/>
          </a:prstGeom>
        </p:spPr>
      </p:pic>
      <p:sp>
        <p:nvSpPr>
          <p:cNvPr id="3" name="TextBox 2">
            <a:extLst>
              <a:ext uri="{FF2B5EF4-FFF2-40B4-BE49-F238E27FC236}">
                <a16:creationId xmlns:a16="http://schemas.microsoft.com/office/drawing/2014/main" id="{14CB4A1A-892D-C390-2FAA-72C7D2EBB11C}"/>
              </a:ext>
            </a:extLst>
          </p:cNvPr>
          <p:cNvSpPr txBox="1"/>
          <p:nvPr/>
        </p:nvSpPr>
        <p:spPr>
          <a:xfrm>
            <a:off x="2873241" y="1453685"/>
            <a:ext cx="920443" cy="923330"/>
          </a:xfrm>
          <a:prstGeom prst="rect">
            <a:avLst/>
          </a:prstGeom>
          <a:noFill/>
        </p:spPr>
        <p:txBody>
          <a:bodyPr wrap="square" rtlCol="0">
            <a:spAutoFit/>
          </a:bodyPr>
          <a:lstStyle/>
          <a:p>
            <a:r>
              <a:rPr lang="en-NZ" sz="5400" b="1" dirty="0">
                <a:solidFill>
                  <a:srgbClr val="92D050"/>
                </a:solidFill>
              </a:rPr>
              <a:t>☑</a:t>
            </a:r>
          </a:p>
        </p:txBody>
      </p:sp>
      <p:sp>
        <p:nvSpPr>
          <p:cNvPr id="6" name="TextBox 5">
            <a:extLst>
              <a:ext uri="{FF2B5EF4-FFF2-40B4-BE49-F238E27FC236}">
                <a16:creationId xmlns:a16="http://schemas.microsoft.com/office/drawing/2014/main" id="{07C47B9C-2F47-DB12-4CEC-FCAF9BC6893A}"/>
              </a:ext>
            </a:extLst>
          </p:cNvPr>
          <p:cNvSpPr txBox="1"/>
          <p:nvPr/>
        </p:nvSpPr>
        <p:spPr>
          <a:xfrm>
            <a:off x="10299167" y="1409205"/>
            <a:ext cx="783239" cy="923330"/>
          </a:xfrm>
          <a:prstGeom prst="rect">
            <a:avLst/>
          </a:prstGeom>
          <a:noFill/>
        </p:spPr>
        <p:txBody>
          <a:bodyPr wrap="square" rtlCol="0">
            <a:spAutoFit/>
          </a:bodyPr>
          <a:lstStyle/>
          <a:p>
            <a:r>
              <a:rPr lang="en-NZ" sz="5400" b="1" dirty="0">
                <a:solidFill>
                  <a:srgbClr val="FF0000"/>
                </a:solidFill>
              </a:rPr>
              <a:t>⮽</a:t>
            </a:r>
          </a:p>
        </p:txBody>
      </p:sp>
      <p:sp>
        <p:nvSpPr>
          <p:cNvPr id="8" name="TextBox 7">
            <a:extLst>
              <a:ext uri="{FF2B5EF4-FFF2-40B4-BE49-F238E27FC236}">
                <a16:creationId xmlns:a16="http://schemas.microsoft.com/office/drawing/2014/main" id="{5935C29A-078C-E58D-A371-A20896C99251}"/>
              </a:ext>
            </a:extLst>
          </p:cNvPr>
          <p:cNvSpPr txBox="1"/>
          <p:nvPr/>
        </p:nvSpPr>
        <p:spPr>
          <a:xfrm>
            <a:off x="6265193" y="1438689"/>
            <a:ext cx="783239" cy="923330"/>
          </a:xfrm>
          <a:prstGeom prst="rect">
            <a:avLst/>
          </a:prstGeom>
          <a:noFill/>
        </p:spPr>
        <p:txBody>
          <a:bodyPr wrap="square" rtlCol="0">
            <a:spAutoFit/>
          </a:bodyPr>
          <a:lstStyle/>
          <a:p>
            <a:r>
              <a:rPr lang="en-NZ" sz="5400" b="1" dirty="0">
                <a:solidFill>
                  <a:srgbClr val="FF0000"/>
                </a:solidFill>
              </a:rPr>
              <a:t>⮽</a:t>
            </a:r>
          </a:p>
        </p:txBody>
      </p:sp>
      <p:sp>
        <p:nvSpPr>
          <p:cNvPr id="10" name="TextBox 9">
            <a:extLst>
              <a:ext uri="{FF2B5EF4-FFF2-40B4-BE49-F238E27FC236}">
                <a16:creationId xmlns:a16="http://schemas.microsoft.com/office/drawing/2014/main" id="{878A7FDC-EAC6-AA8B-657A-910DA1BA6D6A}"/>
              </a:ext>
            </a:extLst>
          </p:cNvPr>
          <p:cNvSpPr txBox="1"/>
          <p:nvPr/>
        </p:nvSpPr>
        <p:spPr>
          <a:xfrm>
            <a:off x="8211253" y="1425375"/>
            <a:ext cx="823014" cy="923330"/>
          </a:xfrm>
          <a:prstGeom prst="rect">
            <a:avLst/>
          </a:prstGeom>
          <a:noFill/>
        </p:spPr>
        <p:txBody>
          <a:bodyPr wrap="square" rtlCol="0">
            <a:spAutoFit/>
          </a:bodyPr>
          <a:lstStyle/>
          <a:p>
            <a:r>
              <a:rPr lang="en-NZ" sz="5400" b="1" dirty="0">
                <a:solidFill>
                  <a:srgbClr val="92D050"/>
                </a:solidFill>
              </a:rPr>
              <a:t>☑</a:t>
            </a:r>
          </a:p>
        </p:txBody>
      </p:sp>
      <p:sp>
        <p:nvSpPr>
          <p:cNvPr id="14" name="TextBox 13">
            <a:extLst>
              <a:ext uri="{FF2B5EF4-FFF2-40B4-BE49-F238E27FC236}">
                <a16:creationId xmlns:a16="http://schemas.microsoft.com/office/drawing/2014/main" id="{AA512D85-2305-9892-A89A-F2D9622885F2}"/>
              </a:ext>
            </a:extLst>
          </p:cNvPr>
          <p:cNvSpPr txBox="1"/>
          <p:nvPr/>
        </p:nvSpPr>
        <p:spPr>
          <a:xfrm>
            <a:off x="764169" y="3846582"/>
            <a:ext cx="823014" cy="923330"/>
          </a:xfrm>
          <a:prstGeom prst="rect">
            <a:avLst/>
          </a:prstGeom>
          <a:noFill/>
        </p:spPr>
        <p:txBody>
          <a:bodyPr wrap="square" rtlCol="0">
            <a:spAutoFit/>
          </a:bodyPr>
          <a:lstStyle/>
          <a:p>
            <a:r>
              <a:rPr lang="en-NZ" sz="5400" b="1" dirty="0">
                <a:solidFill>
                  <a:srgbClr val="92D050"/>
                </a:solidFill>
              </a:rPr>
              <a:t>☑</a:t>
            </a:r>
          </a:p>
        </p:txBody>
      </p:sp>
      <p:sp>
        <p:nvSpPr>
          <p:cNvPr id="20" name="TextBox 19">
            <a:extLst>
              <a:ext uri="{FF2B5EF4-FFF2-40B4-BE49-F238E27FC236}">
                <a16:creationId xmlns:a16="http://schemas.microsoft.com/office/drawing/2014/main" id="{72C9A7B4-EC8F-7D0E-2698-69FEE261226D}"/>
              </a:ext>
            </a:extLst>
          </p:cNvPr>
          <p:cNvSpPr txBox="1"/>
          <p:nvPr/>
        </p:nvSpPr>
        <p:spPr>
          <a:xfrm>
            <a:off x="2642036" y="3813713"/>
            <a:ext cx="783239" cy="923330"/>
          </a:xfrm>
          <a:prstGeom prst="rect">
            <a:avLst/>
          </a:prstGeom>
          <a:noFill/>
        </p:spPr>
        <p:txBody>
          <a:bodyPr wrap="square" rtlCol="0">
            <a:spAutoFit/>
          </a:bodyPr>
          <a:lstStyle/>
          <a:p>
            <a:r>
              <a:rPr lang="en-NZ" sz="5400" b="1" dirty="0">
                <a:solidFill>
                  <a:srgbClr val="FF0000"/>
                </a:solidFill>
              </a:rPr>
              <a:t>⮽</a:t>
            </a:r>
          </a:p>
        </p:txBody>
      </p:sp>
      <p:sp>
        <p:nvSpPr>
          <p:cNvPr id="22" name="TextBox 21">
            <a:extLst>
              <a:ext uri="{FF2B5EF4-FFF2-40B4-BE49-F238E27FC236}">
                <a16:creationId xmlns:a16="http://schemas.microsoft.com/office/drawing/2014/main" id="{1133D15A-9C47-4E94-D944-342906E1F4F2}"/>
              </a:ext>
            </a:extLst>
          </p:cNvPr>
          <p:cNvSpPr txBox="1"/>
          <p:nvPr/>
        </p:nvSpPr>
        <p:spPr>
          <a:xfrm>
            <a:off x="6616445" y="3869569"/>
            <a:ext cx="783239" cy="923330"/>
          </a:xfrm>
          <a:prstGeom prst="rect">
            <a:avLst/>
          </a:prstGeom>
          <a:noFill/>
        </p:spPr>
        <p:txBody>
          <a:bodyPr wrap="square" rtlCol="0">
            <a:spAutoFit/>
          </a:bodyPr>
          <a:lstStyle/>
          <a:p>
            <a:r>
              <a:rPr lang="en-NZ" sz="5400" b="1" dirty="0">
                <a:solidFill>
                  <a:srgbClr val="FF0000"/>
                </a:solidFill>
              </a:rPr>
              <a:t>⮽</a:t>
            </a:r>
          </a:p>
        </p:txBody>
      </p:sp>
      <p:sp>
        <p:nvSpPr>
          <p:cNvPr id="25" name="TextBox 24">
            <a:extLst>
              <a:ext uri="{FF2B5EF4-FFF2-40B4-BE49-F238E27FC236}">
                <a16:creationId xmlns:a16="http://schemas.microsoft.com/office/drawing/2014/main" id="{0A290074-A240-E4CE-3950-7BE5F6E30E05}"/>
              </a:ext>
            </a:extLst>
          </p:cNvPr>
          <p:cNvSpPr txBox="1"/>
          <p:nvPr/>
        </p:nvSpPr>
        <p:spPr>
          <a:xfrm>
            <a:off x="8736209" y="3896364"/>
            <a:ext cx="719367" cy="923330"/>
          </a:xfrm>
          <a:prstGeom prst="rect">
            <a:avLst/>
          </a:prstGeom>
          <a:noFill/>
        </p:spPr>
        <p:txBody>
          <a:bodyPr wrap="square" rtlCol="0">
            <a:spAutoFit/>
          </a:bodyPr>
          <a:lstStyle/>
          <a:p>
            <a:r>
              <a:rPr lang="en-NZ" sz="5400" b="1" dirty="0">
                <a:solidFill>
                  <a:schemeClr val="accent2"/>
                </a:solidFill>
              </a:rPr>
              <a:t>☑</a:t>
            </a:r>
          </a:p>
        </p:txBody>
      </p:sp>
      <p:sp>
        <p:nvSpPr>
          <p:cNvPr id="27" name="TextBox 26">
            <a:extLst>
              <a:ext uri="{FF2B5EF4-FFF2-40B4-BE49-F238E27FC236}">
                <a16:creationId xmlns:a16="http://schemas.microsoft.com/office/drawing/2014/main" id="{166B43AA-216D-C01D-083D-D7E24B6B3546}"/>
              </a:ext>
            </a:extLst>
          </p:cNvPr>
          <p:cNvSpPr txBox="1"/>
          <p:nvPr/>
        </p:nvSpPr>
        <p:spPr>
          <a:xfrm>
            <a:off x="10792101" y="3881251"/>
            <a:ext cx="920443" cy="923330"/>
          </a:xfrm>
          <a:prstGeom prst="rect">
            <a:avLst/>
          </a:prstGeom>
          <a:noFill/>
        </p:spPr>
        <p:txBody>
          <a:bodyPr wrap="square" rtlCol="0">
            <a:spAutoFit/>
          </a:bodyPr>
          <a:lstStyle/>
          <a:p>
            <a:r>
              <a:rPr lang="en-NZ" sz="5400" b="1" dirty="0">
                <a:solidFill>
                  <a:srgbClr val="92D050"/>
                </a:solidFill>
              </a:rPr>
              <a:t>☑</a:t>
            </a:r>
          </a:p>
        </p:txBody>
      </p:sp>
      <p:sp>
        <p:nvSpPr>
          <p:cNvPr id="4" name="TextBox 3">
            <a:extLst>
              <a:ext uri="{FF2B5EF4-FFF2-40B4-BE49-F238E27FC236}">
                <a16:creationId xmlns:a16="http://schemas.microsoft.com/office/drawing/2014/main" id="{95B0F780-B53E-049F-F8B6-2D154BB1D39A}"/>
              </a:ext>
            </a:extLst>
          </p:cNvPr>
          <p:cNvSpPr txBox="1"/>
          <p:nvPr/>
        </p:nvSpPr>
        <p:spPr>
          <a:xfrm>
            <a:off x="10426391" y="417035"/>
            <a:ext cx="1420198" cy="861774"/>
          </a:xfrm>
          <a:prstGeom prst="rect">
            <a:avLst/>
          </a:prstGeom>
          <a:noFill/>
        </p:spPr>
        <p:txBody>
          <a:bodyPr wrap="square" rtlCol="0">
            <a:spAutoFit/>
          </a:bodyPr>
          <a:lstStyle/>
          <a:p>
            <a:r>
              <a:rPr lang="en-NZ" sz="1600" dirty="0">
                <a:solidFill>
                  <a:srgbClr val="92D050"/>
                </a:solidFill>
              </a:rPr>
              <a:t>5 successes</a:t>
            </a:r>
          </a:p>
          <a:p>
            <a:r>
              <a:rPr lang="en-NZ" sz="1600" dirty="0">
                <a:solidFill>
                  <a:schemeClr val="accent2"/>
                </a:solidFill>
              </a:rPr>
              <a:t>2 partial</a:t>
            </a:r>
          </a:p>
          <a:p>
            <a:r>
              <a:rPr lang="en-NZ" sz="1600" dirty="0">
                <a:solidFill>
                  <a:srgbClr val="FF0000"/>
                </a:solidFill>
              </a:rPr>
              <a:t>5 failures</a:t>
            </a:r>
          </a:p>
        </p:txBody>
      </p:sp>
    </p:spTree>
    <p:extLst>
      <p:ext uri="{BB962C8B-B14F-4D97-AF65-F5344CB8AC3E}">
        <p14:creationId xmlns:p14="http://schemas.microsoft.com/office/powerpoint/2010/main" val="311675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Picture 3" descr="A hole in the moon&#10;&#10;Description automatically generated">
            <a:extLst>
              <a:ext uri="{FF2B5EF4-FFF2-40B4-BE49-F238E27FC236}">
                <a16:creationId xmlns:a16="http://schemas.microsoft.com/office/drawing/2014/main" id="{AC12D6F2-08BD-5339-DFF8-9BEEFD10D184}"/>
              </a:ext>
            </a:extLst>
          </p:cNvPr>
          <p:cNvPicPr>
            <a:picLocks noChangeAspect="1"/>
          </p:cNvPicPr>
          <p:nvPr/>
        </p:nvPicPr>
        <p:blipFill>
          <a:blip r:embed="rId3">
            <a:extLst>
              <a:ext uri="{28A0092B-C50C-407E-A947-70E740481C1C}">
                <a14:useLocalDpi xmlns:a14="http://schemas.microsoft.com/office/drawing/2010/main" val="0"/>
              </a:ext>
            </a:extLst>
          </a:blip>
          <a:srcRect t="50" r="2" b="2"/>
          <a:stretch/>
        </p:blipFill>
        <p:spPr>
          <a:xfrm>
            <a:off x="1" y="10"/>
            <a:ext cx="6099048" cy="3428990"/>
          </a:xfrm>
          <a:prstGeom prst="rect">
            <a:avLst/>
          </a:prstGeom>
        </p:spPr>
      </p:pic>
      <p:pic>
        <p:nvPicPr>
          <p:cNvPr id="7" name="Picture 6" descr="A close-up of a river&#10;&#10;Description automatically generated">
            <a:extLst>
              <a:ext uri="{FF2B5EF4-FFF2-40B4-BE49-F238E27FC236}">
                <a16:creationId xmlns:a16="http://schemas.microsoft.com/office/drawing/2014/main" id="{3359C028-0433-E113-8464-5CB01A8DDEE9}"/>
              </a:ext>
            </a:extLst>
          </p:cNvPr>
          <p:cNvPicPr>
            <a:picLocks noChangeAspect="1"/>
          </p:cNvPicPr>
          <p:nvPr/>
        </p:nvPicPr>
        <p:blipFill>
          <a:blip r:embed="rId4">
            <a:extLst>
              <a:ext uri="{28A0092B-C50C-407E-A947-70E740481C1C}">
                <a14:useLocalDpi xmlns:a14="http://schemas.microsoft.com/office/drawing/2010/main" val="0"/>
              </a:ext>
            </a:extLst>
          </a:blip>
          <a:srcRect l="13436" r="13637" b="-2"/>
          <a:stretch/>
        </p:blipFill>
        <p:spPr>
          <a:xfrm>
            <a:off x="6092952" y="10"/>
            <a:ext cx="6099048" cy="3428990"/>
          </a:xfrm>
          <a:prstGeom prst="rect">
            <a:avLst/>
          </a:prstGeom>
        </p:spPr>
      </p:pic>
      <p:pic>
        <p:nvPicPr>
          <p:cNvPr id="9" name="Picture 8" descr="A close-up of a moon&#10;&#10;Description automatically generated">
            <a:extLst>
              <a:ext uri="{FF2B5EF4-FFF2-40B4-BE49-F238E27FC236}">
                <a16:creationId xmlns:a16="http://schemas.microsoft.com/office/drawing/2014/main" id="{1AB53D28-D6FF-9731-4C13-DDDB07049F38}"/>
              </a:ext>
            </a:extLst>
          </p:cNvPr>
          <p:cNvPicPr>
            <a:picLocks noChangeAspect="1"/>
          </p:cNvPicPr>
          <p:nvPr/>
        </p:nvPicPr>
        <p:blipFill>
          <a:blip r:embed="rId5">
            <a:extLst>
              <a:ext uri="{28A0092B-C50C-407E-A947-70E740481C1C}">
                <a14:useLocalDpi xmlns:a14="http://schemas.microsoft.com/office/drawing/2010/main" val="0"/>
              </a:ext>
            </a:extLst>
          </a:blip>
          <a:srcRect t="455" r="2" b="24584"/>
          <a:stretch/>
        </p:blipFill>
        <p:spPr>
          <a:xfrm>
            <a:off x="1" y="3429000"/>
            <a:ext cx="6099048" cy="3429000"/>
          </a:xfrm>
          <a:prstGeom prst="rect">
            <a:avLst/>
          </a:prstGeom>
        </p:spPr>
      </p:pic>
      <p:pic>
        <p:nvPicPr>
          <p:cNvPr id="5" name="Content Placeholder 4" descr="A close-up of a moon&#10;&#10;Description automatically generated">
            <a:extLst>
              <a:ext uri="{FF2B5EF4-FFF2-40B4-BE49-F238E27FC236}">
                <a16:creationId xmlns:a16="http://schemas.microsoft.com/office/drawing/2014/main" id="{380893BB-3C05-846C-3187-242129E61615}"/>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t="9723" r="2" b="15316"/>
          <a:stretch/>
        </p:blipFill>
        <p:spPr>
          <a:xfrm>
            <a:off x="6092952" y="3429000"/>
            <a:ext cx="6099048" cy="3429000"/>
          </a:xfrm>
          <a:prstGeom prst="rect">
            <a:avLst/>
          </a:prstGeom>
        </p:spPr>
      </p:pic>
      <p:sp>
        <p:nvSpPr>
          <p:cNvPr id="2" name="TextBox 1">
            <a:extLst>
              <a:ext uri="{FF2B5EF4-FFF2-40B4-BE49-F238E27FC236}">
                <a16:creationId xmlns:a16="http://schemas.microsoft.com/office/drawing/2014/main" id="{E854F3F1-A8E3-C8A1-220E-C17CB8C00F9E}"/>
              </a:ext>
            </a:extLst>
          </p:cNvPr>
          <p:cNvSpPr txBox="1"/>
          <p:nvPr/>
        </p:nvSpPr>
        <p:spPr>
          <a:xfrm>
            <a:off x="922158" y="2923569"/>
            <a:ext cx="4602342"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Entrance to lava tube in Mare </a:t>
            </a:r>
            <a:r>
              <a:rPr lang="en-NZ" dirty="0" err="1"/>
              <a:t>Tranquilitatis</a:t>
            </a:r>
            <a:endParaRPr lang="en-NZ" dirty="0"/>
          </a:p>
        </p:txBody>
      </p:sp>
      <p:sp>
        <p:nvSpPr>
          <p:cNvPr id="3" name="TextBox 2">
            <a:extLst>
              <a:ext uri="{FF2B5EF4-FFF2-40B4-BE49-F238E27FC236}">
                <a16:creationId xmlns:a16="http://schemas.microsoft.com/office/drawing/2014/main" id="{876BF29B-1079-C891-399B-2CE6B91DFCFA}"/>
              </a:ext>
            </a:extLst>
          </p:cNvPr>
          <p:cNvSpPr txBox="1"/>
          <p:nvPr/>
        </p:nvSpPr>
        <p:spPr>
          <a:xfrm>
            <a:off x="7647755" y="2913437"/>
            <a:ext cx="2819207" cy="379463"/>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err="1"/>
              <a:t>Rille</a:t>
            </a:r>
            <a:r>
              <a:rPr lang="en-NZ" dirty="0"/>
              <a:t> in Aristarchus Plateau</a:t>
            </a:r>
          </a:p>
        </p:txBody>
      </p:sp>
      <p:sp>
        <p:nvSpPr>
          <p:cNvPr id="6" name="TextBox 5">
            <a:extLst>
              <a:ext uri="{FF2B5EF4-FFF2-40B4-BE49-F238E27FC236}">
                <a16:creationId xmlns:a16="http://schemas.microsoft.com/office/drawing/2014/main" id="{DFF654BF-3819-36D0-396C-D2016FBE5EFC}"/>
              </a:ext>
            </a:extLst>
          </p:cNvPr>
          <p:cNvSpPr txBox="1"/>
          <p:nvPr/>
        </p:nvSpPr>
        <p:spPr>
          <a:xfrm>
            <a:off x="585723" y="6377117"/>
            <a:ext cx="5275211"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Mountain range in Zeeman crater (as tall as Everest)</a:t>
            </a:r>
          </a:p>
        </p:txBody>
      </p:sp>
      <p:sp>
        <p:nvSpPr>
          <p:cNvPr id="11" name="TextBox 10">
            <a:extLst>
              <a:ext uri="{FF2B5EF4-FFF2-40B4-BE49-F238E27FC236}">
                <a16:creationId xmlns:a16="http://schemas.microsoft.com/office/drawing/2014/main" id="{D15912E1-CB8B-FEA3-141B-352E4DE972CB}"/>
              </a:ext>
            </a:extLst>
          </p:cNvPr>
          <p:cNvSpPr txBox="1"/>
          <p:nvPr/>
        </p:nvSpPr>
        <p:spPr>
          <a:xfrm>
            <a:off x="7863608" y="6377117"/>
            <a:ext cx="2773590" cy="369332"/>
          </a:xfrm>
          <a:prstGeom prst="rect">
            <a:avLst/>
          </a:prstGeom>
          <a:solidFill>
            <a:schemeClr val="bg1">
              <a:lumMod val="95000"/>
              <a:alpha val="80000"/>
            </a:schemeClr>
          </a:solidFill>
          <a:ln>
            <a:solidFill>
              <a:schemeClr val="bg1">
                <a:lumMod val="95000"/>
              </a:schemeClr>
            </a:solidFill>
          </a:ln>
        </p:spPr>
        <p:txBody>
          <a:bodyPr wrap="square" rtlCol="0">
            <a:spAutoFit/>
          </a:bodyPr>
          <a:lstStyle/>
          <a:p>
            <a:r>
              <a:rPr lang="en-NZ" dirty="0"/>
              <a:t>Reiner Gamma lunar swirl</a:t>
            </a:r>
          </a:p>
        </p:txBody>
      </p:sp>
    </p:spTree>
    <p:extLst>
      <p:ext uri="{BB962C8B-B14F-4D97-AF65-F5344CB8AC3E}">
        <p14:creationId xmlns:p14="http://schemas.microsoft.com/office/powerpoint/2010/main" val="567241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Content Placeholder 4" descr="A space vehicle on the moon&#10;&#10;Description automatically generated">
            <a:extLst>
              <a:ext uri="{FF2B5EF4-FFF2-40B4-BE49-F238E27FC236}">
                <a16:creationId xmlns:a16="http://schemas.microsoft.com/office/drawing/2014/main" id="{2E2EFA8E-1A18-C4D4-0204-0345EC8C8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34" r="9155" b="1"/>
          <a:stretch/>
        </p:blipFill>
        <p:spPr>
          <a:xfrm>
            <a:off x="20" y="1282"/>
            <a:ext cx="12191980" cy="6856718"/>
          </a:xfrm>
          <a:prstGeom prst="rect">
            <a:avLst/>
          </a:prstGeom>
        </p:spPr>
      </p:pic>
      <p:pic>
        <p:nvPicPr>
          <p:cNvPr id="9" name="Picture 8">
            <a:extLst>
              <a:ext uri="{FF2B5EF4-FFF2-40B4-BE49-F238E27FC236}">
                <a16:creationId xmlns:a16="http://schemas.microsoft.com/office/drawing/2014/main" id="{F5283FEB-5A08-1144-593B-CCFEF7DC5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149" y="4193595"/>
            <a:ext cx="2438400"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398F2DD-78E7-16FC-881A-D2913BDA2057}"/>
              </a:ext>
            </a:extLst>
          </p:cNvPr>
          <p:cNvSpPr txBox="1"/>
          <p:nvPr/>
        </p:nvSpPr>
        <p:spPr>
          <a:xfrm>
            <a:off x="449065" y="1036097"/>
            <a:ext cx="3255484"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rPr>
              <a:t>6 landings</a:t>
            </a:r>
          </a:p>
          <a:p>
            <a:pPr marL="285750" indent="-285750">
              <a:buFont typeface="Arial" panose="020B0604020202020204" pitchFamily="34" charset="0"/>
              <a:buChar char="•"/>
            </a:pPr>
            <a:r>
              <a:rPr lang="en-NZ" dirty="0">
                <a:solidFill>
                  <a:schemeClr val="bg1"/>
                </a:solidFill>
              </a:rPr>
              <a:t>12 moonwalkers</a:t>
            </a:r>
          </a:p>
          <a:p>
            <a:pPr marL="285750" indent="-285750">
              <a:buFont typeface="Arial" panose="020B0604020202020204" pitchFamily="34" charset="0"/>
              <a:buChar char="•"/>
            </a:pPr>
            <a:r>
              <a:rPr lang="en-NZ" dirty="0">
                <a:solidFill>
                  <a:schemeClr val="bg1"/>
                </a:solidFill>
              </a:rPr>
              <a:t>80 hours on the surface</a:t>
            </a:r>
          </a:p>
        </p:txBody>
      </p:sp>
      <p:pic>
        <p:nvPicPr>
          <p:cNvPr id="13" name="Picture 12" descr="A large rock on a scale&#10;&#10;Description automatically generated">
            <a:extLst>
              <a:ext uri="{FF2B5EF4-FFF2-40B4-BE49-F238E27FC236}">
                <a16:creationId xmlns:a16="http://schemas.microsoft.com/office/drawing/2014/main" id="{EB775329-C456-323F-9F1D-BFB519C06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052" y="4193595"/>
            <a:ext cx="2979396" cy="231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ADA909DF-8465-0EE6-DCF6-7002CD58B399}"/>
              </a:ext>
            </a:extLst>
          </p:cNvPr>
          <p:cNvSpPr>
            <a:spLocks noGrp="1"/>
          </p:cNvSpPr>
          <p:nvPr>
            <p:ph type="title"/>
          </p:nvPr>
        </p:nvSpPr>
        <p:spPr>
          <a:xfrm>
            <a:off x="323850" y="0"/>
            <a:ext cx="10515600" cy="1325563"/>
          </a:xfrm>
        </p:spPr>
        <p:txBody>
          <a:bodyPr/>
          <a:lstStyle/>
          <a:p>
            <a:r>
              <a:rPr lang="en-NZ" b="1" dirty="0">
                <a:solidFill>
                  <a:schemeClr val="bg1"/>
                </a:solidFill>
              </a:rPr>
              <a:t>Apollo XI-XVII </a:t>
            </a:r>
            <a:r>
              <a:rPr lang="en-NZ" dirty="0">
                <a:solidFill>
                  <a:schemeClr val="bg1"/>
                </a:solidFill>
              </a:rPr>
              <a:t>1969-72</a:t>
            </a:r>
          </a:p>
        </p:txBody>
      </p:sp>
      <p:sp>
        <p:nvSpPr>
          <p:cNvPr id="7" name="TextBox 6">
            <a:extLst>
              <a:ext uri="{FF2B5EF4-FFF2-40B4-BE49-F238E27FC236}">
                <a16:creationId xmlns:a16="http://schemas.microsoft.com/office/drawing/2014/main" id="{07BFCDA1-86D2-3075-1F22-B4811DF1EECC}"/>
              </a:ext>
            </a:extLst>
          </p:cNvPr>
          <p:cNvSpPr txBox="1"/>
          <p:nvPr/>
        </p:nvSpPr>
        <p:spPr>
          <a:xfrm>
            <a:off x="3550892" y="1036097"/>
            <a:ext cx="3453749" cy="923330"/>
          </a:xfrm>
          <a:prstGeom prst="rect">
            <a:avLst/>
          </a:prstGeom>
          <a:noFill/>
        </p:spPr>
        <p:txBody>
          <a:bodyPr wrap="square">
            <a:spAutoFit/>
          </a:bodyPr>
          <a:lstStyle/>
          <a:p>
            <a:pPr marL="285750" indent="-285750">
              <a:buFont typeface="Arial" panose="020B0604020202020204" pitchFamily="34" charset="0"/>
              <a:buChar char="•"/>
            </a:pPr>
            <a:r>
              <a:rPr lang="en-NZ" sz="1800" dirty="0">
                <a:solidFill>
                  <a:schemeClr val="bg1"/>
                </a:solidFill>
              </a:rPr>
              <a:t>90km traversed</a:t>
            </a:r>
          </a:p>
          <a:p>
            <a:pPr marL="285750" indent="-285750">
              <a:buFont typeface="Arial" panose="020B0604020202020204" pitchFamily="34" charset="0"/>
              <a:buChar char="•"/>
            </a:pPr>
            <a:r>
              <a:rPr lang="en-NZ" sz="1800" dirty="0">
                <a:solidFill>
                  <a:schemeClr val="bg1"/>
                </a:solidFill>
              </a:rPr>
              <a:t>400kg of rocks collected</a:t>
            </a:r>
          </a:p>
          <a:p>
            <a:pPr marL="285750" indent="-285750">
              <a:buFont typeface="Arial" panose="020B0604020202020204" pitchFamily="34" charset="0"/>
              <a:buChar char="•"/>
            </a:pPr>
            <a:r>
              <a:rPr lang="en-NZ" dirty="0">
                <a:solidFill>
                  <a:schemeClr val="bg1"/>
                </a:solidFill>
              </a:rPr>
              <a:t>2</a:t>
            </a:r>
            <a:r>
              <a:rPr lang="en-NZ" sz="1800" dirty="0">
                <a:solidFill>
                  <a:schemeClr val="bg1"/>
                </a:solidFill>
              </a:rPr>
              <a:t> golf balls hit</a:t>
            </a:r>
          </a:p>
        </p:txBody>
      </p:sp>
      <p:pic>
        <p:nvPicPr>
          <p:cNvPr id="8" name="Picture 7" descr="A astronaut on the moon&#10;&#10;Description automatically generated">
            <a:extLst>
              <a:ext uri="{FF2B5EF4-FFF2-40B4-BE49-F238E27FC236}">
                <a16:creationId xmlns:a16="http://schemas.microsoft.com/office/drawing/2014/main" id="{D7BB37CB-1652-D0B0-4E13-993DF692B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8951" y="4193595"/>
            <a:ext cx="3092667" cy="2316480"/>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7153348"/>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101006E-F853-156F-37D6-A25BDD88B89D}"/>
              </a:ext>
            </a:extLst>
          </p:cNvPr>
          <p:cNvSpPr>
            <a:spLocks noGrp="1"/>
          </p:cNvSpPr>
          <p:nvPr>
            <p:ph idx="1"/>
          </p:nvPr>
        </p:nvSpPr>
        <p:spPr>
          <a:xfrm>
            <a:off x="517689" y="1995307"/>
            <a:ext cx="10515600" cy="4351338"/>
          </a:xfrm>
        </p:spPr>
        <p:txBody>
          <a:bodyPr/>
          <a:lstStyle/>
          <a:p>
            <a:endParaRPr lang="en-NZ" dirty="0"/>
          </a:p>
        </p:txBody>
      </p:sp>
      <p:pic>
        <p:nvPicPr>
          <p:cNvPr id="6" name="Content Placeholder 5" descr="A graph of a graph showing different colored bars&#10;&#10;AI-generated content may be incorrect.">
            <a:extLst>
              <a:ext uri="{FF2B5EF4-FFF2-40B4-BE49-F238E27FC236}">
                <a16:creationId xmlns:a16="http://schemas.microsoft.com/office/drawing/2014/main" id="{DEE86948-548B-70E2-F222-BB68750D1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44" y="282594"/>
            <a:ext cx="10836111" cy="6292811"/>
          </a:xfrm>
          <a:prstGeom prst="rect">
            <a:avLst/>
          </a:prstGeom>
        </p:spPr>
      </p:pic>
      <p:sp>
        <p:nvSpPr>
          <p:cNvPr id="4" name="Title 3">
            <a:extLst>
              <a:ext uri="{FF2B5EF4-FFF2-40B4-BE49-F238E27FC236}">
                <a16:creationId xmlns:a16="http://schemas.microsoft.com/office/drawing/2014/main" id="{103544F3-45BA-35AD-F664-FDD3EF27DC30}"/>
              </a:ext>
            </a:extLst>
          </p:cNvPr>
          <p:cNvSpPr>
            <a:spLocks noGrp="1"/>
          </p:cNvSpPr>
          <p:nvPr>
            <p:ph type="title"/>
          </p:nvPr>
        </p:nvSpPr>
        <p:spPr/>
        <p:txBody>
          <a:bodyPr/>
          <a:lstStyle/>
          <a:p>
            <a:endParaRPr lang="en-NZ" dirty="0"/>
          </a:p>
        </p:txBody>
      </p:sp>
    </p:spTree>
    <p:extLst>
      <p:ext uri="{BB962C8B-B14F-4D97-AF65-F5344CB8AC3E}">
        <p14:creationId xmlns:p14="http://schemas.microsoft.com/office/powerpoint/2010/main" val="341833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6"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D3686D12-CED6-C219-C654-A479D0BD5E7B}"/>
              </a:ext>
            </a:extLst>
          </p:cNvPr>
          <p:cNvSpPr>
            <a:spLocks noGrp="1"/>
          </p:cNvSpPr>
          <p:nvPr>
            <p:ph type="title"/>
          </p:nvPr>
        </p:nvSpPr>
        <p:spPr>
          <a:xfrm rot="16200000">
            <a:off x="-1325880" y="1947672"/>
            <a:ext cx="5961888" cy="2788920"/>
          </a:xfrm>
        </p:spPr>
        <p:txBody>
          <a:bodyPr anchor="ctr">
            <a:normAutofit/>
          </a:bodyPr>
          <a:lstStyle/>
          <a:p>
            <a:r>
              <a:rPr lang="en-NZ" sz="4800" dirty="0">
                <a:solidFill>
                  <a:schemeClr val="bg1"/>
                </a:solidFill>
              </a:rPr>
              <a:t>Analysing the trends</a:t>
            </a:r>
          </a:p>
        </p:txBody>
      </p:sp>
      <p:graphicFrame>
        <p:nvGraphicFramePr>
          <p:cNvPr id="7" name="Content Placeholder 2">
            <a:extLst>
              <a:ext uri="{FF2B5EF4-FFF2-40B4-BE49-F238E27FC236}">
                <a16:creationId xmlns:a16="http://schemas.microsoft.com/office/drawing/2014/main" id="{B4E5D112-E87B-FA94-06FF-CBD7C0856BFB}"/>
              </a:ext>
            </a:extLst>
          </p:cNvPr>
          <p:cNvGraphicFramePr>
            <a:graphicFrameLocks noGrp="1"/>
          </p:cNvGraphicFramePr>
          <p:nvPr>
            <p:ph idx="1"/>
            <p:extLst>
              <p:ext uri="{D42A27DB-BD31-4B8C-83A1-F6EECF244321}">
                <p14:modId xmlns:p14="http://schemas.microsoft.com/office/powerpoint/2010/main" val="333307515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80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spaceman floating in space&#10;&#10;AI-generated content may be incorrect.">
            <a:extLst>
              <a:ext uri="{FF2B5EF4-FFF2-40B4-BE49-F238E27FC236}">
                <a16:creationId xmlns:a16="http://schemas.microsoft.com/office/drawing/2014/main" id="{451BAFDB-FEBD-014E-EC8F-46819AD9EA00}"/>
              </a:ext>
            </a:extLst>
          </p:cNvPr>
          <p:cNvPicPr>
            <a:picLocks noChangeAspect="1"/>
          </p:cNvPicPr>
          <p:nvPr/>
        </p:nvPicPr>
        <p:blipFill>
          <a:blip r:embed="rId3">
            <a:extLst>
              <a:ext uri="{28A0092B-C50C-407E-A947-70E740481C1C}">
                <a14:useLocalDpi xmlns:a14="http://schemas.microsoft.com/office/drawing/2010/main" val="0"/>
              </a:ext>
            </a:extLst>
          </a:blip>
          <a:srcRect t="22393" r="8309" b="5066"/>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1CBE09D-9DB1-F2C9-D082-5D15AF3A1E93}"/>
              </a:ext>
            </a:extLst>
          </p:cNvPr>
          <p:cNvSpPr txBox="1">
            <a:spLocks/>
          </p:cNvSpPr>
          <p:nvPr/>
        </p:nvSpPr>
        <p:spPr>
          <a:xfrm>
            <a:off x="477980" y="1122363"/>
            <a:ext cx="5746973" cy="320413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6600" dirty="0">
                <a:solidFill>
                  <a:srgbClr val="FFFFFF"/>
                </a:solidFill>
                <a:latin typeface="Yu Mincho Demibold" panose="02020600000000000000" pitchFamily="18" charset="-128"/>
                <a:ea typeface="Yu Mincho Demibold" panose="02020600000000000000" pitchFamily="18" charset="-128"/>
              </a:rPr>
              <a:t>From Sputnik to Starlink</a:t>
            </a:r>
            <a:br>
              <a:rPr lang="en-NZ" sz="6000" dirty="0">
                <a:solidFill>
                  <a:srgbClr val="FFFFFF"/>
                </a:solidFill>
                <a:latin typeface="Centaur" panose="02030504050205020304" pitchFamily="18" charset="0"/>
              </a:rPr>
            </a:br>
            <a:r>
              <a:rPr lang="en-NZ" sz="4000" dirty="0">
                <a:solidFill>
                  <a:srgbClr val="FFFFFF"/>
                </a:solidFill>
              </a:rPr>
              <a:t>A Brief History of </a:t>
            </a:r>
            <a:br>
              <a:rPr lang="en-NZ" sz="4000" dirty="0">
                <a:solidFill>
                  <a:srgbClr val="FFFFFF"/>
                </a:solidFill>
              </a:rPr>
            </a:br>
            <a:r>
              <a:rPr lang="en-NZ" sz="4000" dirty="0">
                <a:solidFill>
                  <a:srgbClr val="FFFFFF"/>
                </a:solidFill>
              </a:rPr>
              <a:t>Putting Stuff in Space</a:t>
            </a:r>
            <a:endParaRPr lang="en-NZ" sz="6000" dirty="0">
              <a:solidFill>
                <a:srgbClr val="FFFFFF"/>
              </a:solidFill>
            </a:endParaRPr>
          </a:p>
        </p:txBody>
      </p:sp>
      <p:sp>
        <p:nvSpPr>
          <p:cNvPr id="3" name="Subtitle 2">
            <a:extLst>
              <a:ext uri="{FF2B5EF4-FFF2-40B4-BE49-F238E27FC236}">
                <a16:creationId xmlns:a16="http://schemas.microsoft.com/office/drawing/2014/main" id="{AE06A604-2EBA-DB26-AC2F-B08B66248DA6}"/>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10000"/>
          </a:bodyPr>
          <a:lstStyle/>
          <a:p>
            <a:pPr algn="l"/>
            <a:r>
              <a:rPr lang="en-US" dirty="0">
                <a:solidFill>
                  <a:schemeClr val="bg1"/>
                </a:solidFill>
              </a:rPr>
              <a:t>Daniel Wrench</a:t>
            </a:r>
          </a:p>
          <a:p>
            <a:pPr algn="l"/>
            <a:r>
              <a:rPr lang="en-US" dirty="0">
                <a:solidFill>
                  <a:schemeClr val="bg1"/>
                </a:solidFill>
              </a:rPr>
              <a:t>SPCE101 </a:t>
            </a:r>
          </a:p>
          <a:p>
            <a:pPr algn="l"/>
            <a:r>
              <a:rPr lang="en-US" dirty="0">
                <a:solidFill>
                  <a:schemeClr val="bg1"/>
                </a:solidFill>
              </a:rPr>
              <a:t>February 2025</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3BC98589-C00B-DFD5-B34A-AF2E40A0762F}"/>
              </a:ext>
            </a:extLst>
          </p:cNvPr>
          <p:cNvSpPr txBox="1">
            <a:spLocks/>
          </p:cNvSpPr>
          <p:nvPr/>
        </p:nvSpPr>
        <p:spPr>
          <a:xfrm>
            <a:off x="8612527" y="6414563"/>
            <a:ext cx="4874310" cy="6275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chemeClr val="bg1"/>
                </a:solidFill>
              </a:rPr>
              <a:t>AI-generated artwork from Gemini</a:t>
            </a:r>
          </a:p>
        </p:txBody>
      </p:sp>
      <p:sp>
        <p:nvSpPr>
          <p:cNvPr id="11" name="Rectangle 10">
            <a:extLst>
              <a:ext uri="{FF2B5EF4-FFF2-40B4-BE49-F238E27FC236}">
                <a16:creationId xmlns:a16="http://schemas.microsoft.com/office/drawing/2014/main" id="{7009B15E-9A31-DAB1-EFC5-C33BEF969DC1}"/>
              </a:ext>
            </a:extLst>
          </p:cNvPr>
          <p:cNvSpPr/>
          <p:nvPr/>
        </p:nvSpPr>
        <p:spPr>
          <a:xfrm>
            <a:off x="130629" y="429208"/>
            <a:ext cx="1268963" cy="4727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96135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02253-3182-219E-1B0C-87EAF0E3A656}"/>
              </a:ext>
            </a:extLst>
          </p:cNvPr>
          <p:cNvSpPr>
            <a:spLocks noGrp="1"/>
          </p:cNvSpPr>
          <p:nvPr>
            <p:ph type="title"/>
          </p:nvPr>
        </p:nvSpPr>
        <p:spPr>
          <a:xfrm>
            <a:off x="58867" y="63682"/>
            <a:ext cx="12133133" cy="1395657"/>
          </a:xfrm>
        </p:spPr>
        <p:txBody>
          <a:bodyPr/>
          <a:lstStyle/>
          <a:p>
            <a:pPr algn="ctr"/>
            <a:r>
              <a:rPr lang="en-NZ" dirty="0">
                <a:solidFill>
                  <a:schemeClr val="bg1"/>
                </a:solidFill>
              </a:rPr>
              <a:t>A Nuclear Rivalry becomes a Race to Space</a:t>
            </a:r>
          </a:p>
        </p:txBody>
      </p:sp>
      <p:sp>
        <p:nvSpPr>
          <p:cNvPr id="3" name="Content Placeholder 2">
            <a:extLst>
              <a:ext uri="{FF2B5EF4-FFF2-40B4-BE49-F238E27FC236}">
                <a16:creationId xmlns:a16="http://schemas.microsoft.com/office/drawing/2014/main" id="{A9C6C645-3487-F9D2-BF29-86DE9E165554}"/>
              </a:ext>
            </a:extLst>
          </p:cNvPr>
          <p:cNvSpPr>
            <a:spLocks noGrp="1"/>
          </p:cNvSpPr>
          <p:nvPr>
            <p:ph idx="1"/>
          </p:nvPr>
        </p:nvSpPr>
        <p:spPr/>
        <p:txBody>
          <a:bodyPr/>
          <a:lstStyle/>
          <a:p>
            <a:endParaRPr lang="en-NZ" dirty="0"/>
          </a:p>
        </p:txBody>
      </p:sp>
      <p:pic>
        <p:nvPicPr>
          <p:cNvPr id="1032" name="Picture 8" descr="Hardware History: The R-7 Rocket. – Chuck's RCL Blog">
            <a:extLst>
              <a:ext uri="{FF2B5EF4-FFF2-40B4-BE49-F238E27FC236}">
                <a16:creationId xmlns:a16="http://schemas.microsoft.com/office/drawing/2014/main" id="{8A825D22-65A4-BA3E-D047-FB7A914BB4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6096" y="1323355"/>
            <a:ext cx="4288945" cy="49418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rlie Simpson. Atlas – The First ICBM">
            <a:extLst>
              <a:ext uri="{FF2B5EF4-FFF2-40B4-BE49-F238E27FC236}">
                <a16:creationId xmlns:a16="http://schemas.microsoft.com/office/drawing/2014/main" id="{30D512E1-8E07-9BF7-2148-1160C5A4E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37" y="1323355"/>
            <a:ext cx="4099858" cy="50459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nternational Geophysical Year - Wikipedia">
            <a:extLst>
              <a:ext uri="{FF2B5EF4-FFF2-40B4-BE49-F238E27FC236}">
                <a16:creationId xmlns:a16="http://schemas.microsoft.com/office/drawing/2014/main" id="{F9BC7E08-3442-644D-7EAD-C15E183C8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3568" y="2469832"/>
            <a:ext cx="2384864" cy="2373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newspaper with text on it&#10;&#10;Description automatically generated">
            <a:extLst>
              <a:ext uri="{FF2B5EF4-FFF2-40B4-BE49-F238E27FC236}">
                <a16:creationId xmlns:a16="http://schemas.microsoft.com/office/drawing/2014/main" id="{5FECC137-FE59-88B6-EBCA-EFDDAAE88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1558">
            <a:off x="322927" y="1742151"/>
            <a:ext cx="5916612" cy="4356568"/>
          </a:xfrm>
          <a:prstGeom prst="rect">
            <a:avLst/>
          </a:prstGeom>
        </p:spPr>
      </p:pic>
      <p:sp>
        <p:nvSpPr>
          <p:cNvPr id="5" name="TextBox 4">
            <a:extLst>
              <a:ext uri="{FF2B5EF4-FFF2-40B4-BE49-F238E27FC236}">
                <a16:creationId xmlns:a16="http://schemas.microsoft.com/office/drawing/2014/main" id="{8EE0249F-6735-4236-F42F-4A2EFCA019F8}"/>
              </a:ext>
            </a:extLst>
          </p:cNvPr>
          <p:cNvSpPr txBox="1"/>
          <p:nvPr/>
        </p:nvSpPr>
        <p:spPr>
          <a:xfrm rot="20911102">
            <a:off x="793377" y="5647559"/>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1957</a:t>
            </a:r>
          </a:p>
        </p:txBody>
      </p:sp>
      <p:pic>
        <p:nvPicPr>
          <p:cNvPr id="6" name="Picture 5" descr="A newspaper with a person in a helmet&#10;&#10;Description automatically generated">
            <a:extLst>
              <a:ext uri="{FF2B5EF4-FFF2-40B4-BE49-F238E27FC236}">
                <a16:creationId xmlns:a16="http://schemas.microsoft.com/office/drawing/2014/main" id="{20E80C6C-80AC-97B0-0FE1-58790CA7D9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665932">
            <a:off x="5400882" y="2179782"/>
            <a:ext cx="6413032" cy="3607331"/>
          </a:xfrm>
          <a:prstGeom prst="rect">
            <a:avLst/>
          </a:prstGeom>
        </p:spPr>
      </p:pic>
      <p:sp>
        <p:nvSpPr>
          <p:cNvPr id="7" name="TextBox 6">
            <a:extLst>
              <a:ext uri="{FF2B5EF4-FFF2-40B4-BE49-F238E27FC236}">
                <a16:creationId xmlns:a16="http://schemas.microsoft.com/office/drawing/2014/main" id="{DA4501DE-FD7B-FBB9-F999-6AFBFB1CC165}"/>
              </a:ext>
            </a:extLst>
          </p:cNvPr>
          <p:cNvSpPr txBox="1"/>
          <p:nvPr/>
        </p:nvSpPr>
        <p:spPr>
          <a:xfrm rot="824032">
            <a:off x="5354501" y="4532678"/>
            <a:ext cx="1190146" cy="646331"/>
          </a:xfrm>
          <a:prstGeom prst="rect">
            <a:avLst/>
          </a:prstGeom>
          <a:solidFill>
            <a:schemeClr val="tx1">
              <a:alpha val="58824"/>
            </a:schemeClr>
          </a:solidFill>
        </p:spPr>
        <p:txBody>
          <a:bodyPr wrap="square" rtlCol="0">
            <a:spAutoFit/>
          </a:bodyPr>
          <a:lstStyle/>
          <a:p>
            <a:r>
              <a:rPr lang="en-NZ" sz="3600" dirty="0">
                <a:solidFill>
                  <a:schemeClr val="bg1"/>
                </a:solidFill>
              </a:rPr>
              <a:t>1961</a:t>
            </a:r>
          </a:p>
        </p:txBody>
      </p:sp>
    </p:spTree>
    <p:extLst>
      <p:ext uri="{BB962C8B-B14F-4D97-AF65-F5344CB8AC3E}">
        <p14:creationId xmlns:p14="http://schemas.microsoft.com/office/powerpoint/2010/main" val="117594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r="-2000" b="-50000"/>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E36BDA5-8726-CAA5-7011-A3D1DBD0E4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715" r="2367" b="31904"/>
          <a:stretch/>
        </p:blipFill>
        <p:spPr bwMode="auto">
          <a:xfrm>
            <a:off x="-1524"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peech Bubble: Oval 1">
            <a:extLst>
              <a:ext uri="{FF2B5EF4-FFF2-40B4-BE49-F238E27FC236}">
                <a16:creationId xmlns:a16="http://schemas.microsoft.com/office/drawing/2014/main" id="{7C53C235-EE46-5755-20AA-D5C8AB33BD95}"/>
              </a:ext>
            </a:extLst>
          </p:cNvPr>
          <p:cNvSpPr/>
          <p:nvPr/>
        </p:nvSpPr>
        <p:spPr>
          <a:xfrm>
            <a:off x="159488" y="297710"/>
            <a:ext cx="4593266" cy="1736651"/>
          </a:xfrm>
          <a:prstGeom prst="wedgeEllipseCallout">
            <a:avLst>
              <a:gd name="adj1" fmla="val 64440"/>
              <a:gd name="adj2" fmla="val 725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800" dirty="0"/>
              <a:t>Let’s go to the Moon for knowledge and peace!</a:t>
            </a:r>
            <a:endParaRPr lang="en-NZ" dirty="0"/>
          </a:p>
        </p:txBody>
      </p:sp>
      <p:sp>
        <p:nvSpPr>
          <p:cNvPr id="3" name="TextBox 2">
            <a:extLst>
              <a:ext uri="{FF2B5EF4-FFF2-40B4-BE49-F238E27FC236}">
                <a16:creationId xmlns:a16="http://schemas.microsoft.com/office/drawing/2014/main" id="{EEAB9414-4C93-505D-CF60-E126950ED80F}"/>
              </a:ext>
            </a:extLst>
          </p:cNvPr>
          <p:cNvSpPr txBox="1"/>
          <p:nvPr/>
        </p:nvSpPr>
        <p:spPr>
          <a:xfrm>
            <a:off x="2724150" y="6116419"/>
            <a:ext cx="1498934" cy="646331"/>
          </a:xfrm>
          <a:prstGeom prst="rect">
            <a:avLst/>
          </a:prstGeom>
          <a:noFill/>
        </p:spPr>
        <p:txBody>
          <a:bodyPr wrap="square" rtlCol="0">
            <a:spAutoFit/>
          </a:bodyPr>
          <a:lstStyle/>
          <a:p>
            <a:r>
              <a:rPr lang="en-NZ" sz="3600" dirty="0">
                <a:solidFill>
                  <a:schemeClr val="bg1"/>
                </a:solidFill>
              </a:rPr>
              <a:t>1962</a:t>
            </a:r>
          </a:p>
        </p:txBody>
      </p:sp>
      <p:sp>
        <p:nvSpPr>
          <p:cNvPr id="4" name="Thought Bubble: Cloud 3">
            <a:extLst>
              <a:ext uri="{FF2B5EF4-FFF2-40B4-BE49-F238E27FC236}">
                <a16:creationId xmlns:a16="http://schemas.microsoft.com/office/drawing/2014/main" id="{F858FDFC-7669-6C83-CE0D-5E3BD196780E}"/>
              </a:ext>
            </a:extLst>
          </p:cNvPr>
          <p:cNvSpPr/>
          <p:nvPr/>
        </p:nvSpPr>
        <p:spPr>
          <a:xfrm>
            <a:off x="7315644" y="661987"/>
            <a:ext cx="3105150" cy="1504950"/>
          </a:xfrm>
          <a:prstGeom prst="cloudCallout">
            <a:avLst>
              <a:gd name="adj1" fmla="val -74908"/>
              <a:gd name="adj2" fmla="val 3006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000" dirty="0"/>
              <a:t>Please, let’s beat the Soviets at something</a:t>
            </a:r>
          </a:p>
        </p:txBody>
      </p:sp>
      <p:sp>
        <p:nvSpPr>
          <p:cNvPr id="5" name="Speech Bubble: Oval 4">
            <a:extLst>
              <a:ext uri="{FF2B5EF4-FFF2-40B4-BE49-F238E27FC236}">
                <a16:creationId xmlns:a16="http://schemas.microsoft.com/office/drawing/2014/main" id="{D43AAB07-8747-BE2E-3CDE-C485C0F55EE2}"/>
              </a:ext>
            </a:extLst>
          </p:cNvPr>
          <p:cNvSpPr/>
          <p:nvPr/>
        </p:nvSpPr>
        <p:spPr>
          <a:xfrm>
            <a:off x="6529402" y="2828923"/>
            <a:ext cx="3645956" cy="990601"/>
          </a:xfrm>
          <a:prstGeom prst="wedgeEllipseCallout">
            <a:avLst>
              <a:gd name="adj1" fmla="val -63738"/>
              <a:gd name="adj2" fmla="val -7357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NZ" sz="2400" dirty="0"/>
              <a:t>And do it before the decade is out!</a:t>
            </a:r>
            <a:endParaRPr lang="en-NZ" sz="1600" dirty="0"/>
          </a:p>
        </p:txBody>
      </p:sp>
      <p:pic>
        <p:nvPicPr>
          <p:cNvPr id="6" name="Picture 5" descr="A logo with planets and stars&#10;&#10;Description automatically generated">
            <a:extLst>
              <a:ext uri="{FF2B5EF4-FFF2-40B4-BE49-F238E27FC236}">
                <a16:creationId xmlns:a16="http://schemas.microsoft.com/office/drawing/2014/main" id="{97820A5C-A9E0-E71F-56CE-F9B039B49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22" y="2726809"/>
            <a:ext cx="3100002" cy="3110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52244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70F"/>
        </a:solidFill>
        <a:effectLst/>
      </p:bgPr>
    </p:bg>
    <p:spTree>
      <p:nvGrpSpPr>
        <p:cNvPr id="1" name=""/>
        <p:cNvGrpSpPr/>
        <p:nvPr/>
      </p:nvGrpSpPr>
      <p:grpSpPr>
        <a:xfrm>
          <a:off x="0" y="0"/>
          <a:ext cx="0" cy="0"/>
          <a:chOff x="0" y="0"/>
          <a:chExt cx="0" cy="0"/>
        </a:xfrm>
      </p:grpSpPr>
      <p:pic>
        <p:nvPicPr>
          <p:cNvPr id="40" name="Picture 39" descr="A full moon with a white background&#10;&#10;Description automatically generated">
            <a:extLst>
              <a:ext uri="{FF2B5EF4-FFF2-40B4-BE49-F238E27FC236}">
                <a16:creationId xmlns:a16="http://schemas.microsoft.com/office/drawing/2014/main" id="{62808D97-DA27-57FA-8365-450F538AA17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6" b="94622" l="9932" r="89932">
                        <a14:foregroundMark x1="64354" y1="70420" x2="64354" y2="70420"/>
                        <a14:foregroundMark x1="48027" y1="94622" x2="48027" y2="94622"/>
                      </a14:backgroundRemoval>
                    </a14:imgEffect>
                  </a14:imgLayer>
                </a14:imgProps>
              </a:ext>
              <a:ext uri="{28A0092B-C50C-407E-A947-70E740481C1C}">
                <a14:useLocalDpi xmlns:a14="http://schemas.microsoft.com/office/drawing/2010/main" val="0"/>
              </a:ext>
            </a:extLst>
          </a:blip>
          <a:stretch>
            <a:fillRect/>
          </a:stretch>
        </p:blipFill>
        <p:spPr>
          <a:xfrm>
            <a:off x="2356606" y="420414"/>
            <a:ext cx="1445084" cy="1169830"/>
          </a:xfrm>
          <a:prstGeom prst="rect">
            <a:avLst/>
          </a:prstGeom>
        </p:spPr>
      </p:pic>
      <p:pic>
        <p:nvPicPr>
          <p:cNvPr id="36" name="Picture 35" descr="A close-up of a space ship&#10;&#10;Description automatically generated">
            <a:extLst>
              <a:ext uri="{FF2B5EF4-FFF2-40B4-BE49-F238E27FC236}">
                <a16:creationId xmlns:a16="http://schemas.microsoft.com/office/drawing/2014/main" id="{D25A379F-2AEE-C549-AB6D-90D3D945714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86120" y="654358"/>
            <a:ext cx="743713" cy="353264"/>
          </a:xfrm>
          <a:prstGeom prst="rect">
            <a:avLst/>
          </a:prstGeom>
        </p:spPr>
      </p:pic>
      <p:pic>
        <p:nvPicPr>
          <p:cNvPr id="17" name="Picture 16" descr="A close-up of a space ship&#10;&#10;Description automatically generated">
            <a:extLst>
              <a:ext uri="{FF2B5EF4-FFF2-40B4-BE49-F238E27FC236}">
                <a16:creationId xmlns:a16="http://schemas.microsoft.com/office/drawing/2014/main" id="{D5F180D7-56CA-710E-1367-E8201F6B6B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443582" y="761082"/>
            <a:ext cx="743713" cy="353264"/>
          </a:xfrm>
          <a:prstGeom prst="rect">
            <a:avLst/>
          </a:prstGeom>
        </p:spPr>
      </p:pic>
      <p:pic>
        <p:nvPicPr>
          <p:cNvPr id="18" name="Picture 17" descr="A close-up of a space ship&#10;&#10;Description automatically generated">
            <a:extLst>
              <a:ext uri="{FF2B5EF4-FFF2-40B4-BE49-F238E27FC236}">
                <a16:creationId xmlns:a16="http://schemas.microsoft.com/office/drawing/2014/main" id="{2C20DEF0-D559-43F2-3D42-1ABA17A4E14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910932" y="732917"/>
            <a:ext cx="743713" cy="353264"/>
          </a:xfrm>
          <a:prstGeom prst="rect">
            <a:avLst/>
          </a:prstGeom>
        </p:spPr>
      </p:pic>
      <p:pic>
        <p:nvPicPr>
          <p:cNvPr id="19" name="Picture 18" descr="A close-up of a space ship&#10;&#10;Description automatically generated">
            <a:extLst>
              <a:ext uri="{FF2B5EF4-FFF2-40B4-BE49-F238E27FC236}">
                <a16:creationId xmlns:a16="http://schemas.microsoft.com/office/drawing/2014/main" id="{7BCAD4C2-1A61-6C14-2848-16F64E28DC8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32274" y="845073"/>
            <a:ext cx="743713" cy="353264"/>
          </a:xfrm>
          <a:prstGeom prst="rect">
            <a:avLst/>
          </a:prstGeom>
        </p:spPr>
      </p:pic>
      <p:pic>
        <p:nvPicPr>
          <p:cNvPr id="20" name="Picture 19" descr="A close-up of a space ship&#10;&#10;Description automatically generated">
            <a:extLst>
              <a:ext uri="{FF2B5EF4-FFF2-40B4-BE49-F238E27FC236}">
                <a16:creationId xmlns:a16="http://schemas.microsoft.com/office/drawing/2014/main" id="{3A9175FB-8BC8-E5D4-631F-EBF213FFED7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896195" y="920432"/>
            <a:ext cx="743713" cy="353264"/>
          </a:xfrm>
          <a:prstGeom prst="rect">
            <a:avLst/>
          </a:prstGeom>
        </p:spPr>
      </p:pic>
      <p:pic>
        <p:nvPicPr>
          <p:cNvPr id="21" name="Picture 20" descr="A close-up of a space ship&#10;&#10;Description automatically generated">
            <a:extLst>
              <a:ext uri="{FF2B5EF4-FFF2-40B4-BE49-F238E27FC236}">
                <a16:creationId xmlns:a16="http://schemas.microsoft.com/office/drawing/2014/main" id="{6ED860AC-917C-F52E-8079-14EFF6CF1E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61" b="97712" l="10000" r="90000">
                        <a14:foregroundMark x1="26957" y1="71854" x2="26957" y2="71854"/>
                        <a14:foregroundMark x1="27609" y1="83066" x2="27609" y2="83066"/>
                        <a14:foregroundMark x1="32826" y1="81007" x2="32826" y2="81007"/>
                        <a14:foregroundMark x1="78913" y1="96339" x2="78913" y2="96339"/>
                        <a14:foregroundMark x1="50109" y1="97712" x2="50109" y2="97712"/>
                        <a14:foregroundMark x1="49891" y1="3661" x2="49891" y2="3661"/>
                        <a14:foregroundMark x1="59783" y1="13272" x2="59783" y2="13272"/>
                        <a14:foregroundMark x1="60761" y1="14188" x2="60761" y2="14188"/>
                        <a14:foregroundMark x1="59783" y1="15103" x2="59783" y2="15103"/>
                        <a14:foregroundMark x1="55761" y1="8467" x2="55761" y2="8467"/>
                      </a14:backgroundRemoval>
                    </a14:imgEffect>
                  </a14:imgLayer>
                </a14:imgProps>
              </a:ext>
              <a:ext uri="{28A0092B-C50C-407E-A947-70E740481C1C}">
                <a14:useLocalDpi xmlns:a14="http://schemas.microsoft.com/office/drawing/2010/main" val="0"/>
              </a:ext>
            </a:extLst>
          </a:blip>
          <a:stretch>
            <a:fillRect/>
          </a:stretch>
        </p:blipFill>
        <p:spPr>
          <a:xfrm>
            <a:off x="2654446" y="971118"/>
            <a:ext cx="743713" cy="353264"/>
          </a:xfrm>
          <a:prstGeom prst="rect">
            <a:avLst/>
          </a:prstGeom>
        </p:spPr>
      </p:pic>
      <p:pic>
        <p:nvPicPr>
          <p:cNvPr id="11" name="Picture 10" descr="A graph with blue line&#10;&#10;Description automatically generated">
            <a:extLst>
              <a:ext uri="{FF2B5EF4-FFF2-40B4-BE49-F238E27FC236}">
                <a16:creationId xmlns:a16="http://schemas.microsoft.com/office/drawing/2014/main" id="{DFDF3E9D-E940-4D1E-06E0-4156398EFED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r="86495"/>
          <a:stretch/>
        </p:blipFill>
        <p:spPr>
          <a:xfrm>
            <a:off x="774249" y="867920"/>
            <a:ext cx="1543271" cy="6420015"/>
          </a:xfrm>
          <a:prstGeom prst="rect">
            <a:avLst/>
          </a:prstGeom>
        </p:spPr>
      </p:pic>
      <p:sp>
        <p:nvSpPr>
          <p:cNvPr id="28" name="Title 1">
            <a:extLst>
              <a:ext uri="{FF2B5EF4-FFF2-40B4-BE49-F238E27FC236}">
                <a16:creationId xmlns:a16="http://schemas.microsoft.com/office/drawing/2014/main" id="{15D6E9C4-826B-E21D-55CB-7CAEABBF8428}"/>
              </a:ext>
            </a:extLst>
          </p:cNvPr>
          <p:cNvSpPr txBox="1">
            <a:spLocks/>
          </p:cNvSpPr>
          <p:nvPr/>
        </p:nvSpPr>
        <p:spPr>
          <a:xfrm rot="16200000">
            <a:off x="-863863" y="3397638"/>
            <a:ext cx="2520044" cy="4173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400" dirty="0">
                <a:solidFill>
                  <a:schemeClr val="bg1">
                    <a:lumMod val="85000"/>
                  </a:schemeClr>
                </a:solidFill>
              </a:rPr>
              <a:t>NASA budget (USD)</a:t>
            </a:r>
          </a:p>
        </p:txBody>
      </p:sp>
      <p:grpSp>
        <p:nvGrpSpPr>
          <p:cNvPr id="41" name="Group 40">
            <a:extLst>
              <a:ext uri="{FF2B5EF4-FFF2-40B4-BE49-F238E27FC236}">
                <a16:creationId xmlns:a16="http://schemas.microsoft.com/office/drawing/2014/main" id="{0123D7A7-C535-5A31-50AC-7710C753365C}"/>
              </a:ext>
            </a:extLst>
          </p:cNvPr>
          <p:cNvGrpSpPr/>
          <p:nvPr/>
        </p:nvGrpSpPr>
        <p:grpSpPr>
          <a:xfrm>
            <a:off x="3278005" y="1475688"/>
            <a:ext cx="5642631" cy="4189640"/>
            <a:chOff x="3673050" y="1411516"/>
            <a:chExt cx="5642631" cy="4189640"/>
          </a:xfrm>
        </p:grpSpPr>
        <p:pic>
          <p:nvPicPr>
            <p:cNvPr id="12" name="Picture 11">
              <a:extLst>
                <a:ext uri="{FF2B5EF4-FFF2-40B4-BE49-F238E27FC236}">
                  <a16:creationId xmlns:a16="http://schemas.microsoft.com/office/drawing/2014/main" id="{15D2F2DB-6217-8E41-0DB6-6CEA5339AFA2}"/>
                </a:ext>
              </a:extLst>
            </p:cNvPr>
            <p:cNvPicPr>
              <a:picLocks noChangeAspect="1"/>
            </p:cNvPicPr>
            <p:nvPr/>
          </p:nvPicPr>
          <p:blipFill>
            <a:blip r:embed="rId9"/>
            <a:stretch>
              <a:fillRect/>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641793E2-1736-FB3E-5F91-03F3D0AA86A3}"/>
                </a:ext>
              </a:extLst>
            </p:cNvPr>
            <p:cNvSpPr txBox="1"/>
            <p:nvPr/>
          </p:nvSpPr>
          <p:spPr>
            <a:xfrm>
              <a:off x="5356859" y="1457692"/>
              <a:ext cx="2520044" cy="646331"/>
            </a:xfrm>
            <a:prstGeom prst="rect">
              <a:avLst/>
            </a:prstGeom>
            <a:noFill/>
          </p:spPr>
          <p:txBody>
            <a:bodyPr wrap="square" rtlCol="0">
              <a:spAutoFit/>
            </a:bodyPr>
            <a:lstStyle/>
            <a:p>
              <a:r>
                <a:rPr lang="en-NZ" sz="3600" dirty="0">
                  <a:solidFill>
                    <a:schemeClr val="bg1"/>
                  </a:solidFill>
                </a:rPr>
                <a:t>July 1969</a:t>
              </a:r>
            </a:p>
          </p:txBody>
        </p:sp>
      </p:grpSp>
      <p:grpSp>
        <p:nvGrpSpPr>
          <p:cNvPr id="42" name="Group 41">
            <a:extLst>
              <a:ext uri="{FF2B5EF4-FFF2-40B4-BE49-F238E27FC236}">
                <a16:creationId xmlns:a16="http://schemas.microsoft.com/office/drawing/2014/main" id="{16CA00FD-AE9E-1435-42F0-57F559AED174}"/>
              </a:ext>
            </a:extLst>
          </p:cNvPr>
          <p:cNvGrpSpPr/>
          <p:nvPr/>
        </p:nvGrpSpPr>
        <p:grpSpPr>
          <a:xfrm>
            <a:off x="3284207" y="1409673"/>
            <a:ext cx="5642631" cy="4270116"/>
            <a:chOff x="-90795" y="1545193"/>
            <a:chExt cx="5642631" cy="4270116"/>
          </a:xfrm>
        </p:grpSpPr>
        <p:pic>
          <p:nvPicPr>
            <p:cNvPr id="43" name="Picture 42">
              <a:extLst>
                <a:ext uri="{FF2B5EF4-FFF2-40B4-BE49-F238E27FC236}">
                  <a16:creationId xmlns:a16="http://schemas.microsoft.com/office/drawing/2014/main" id="{86EBDD4A-E4C7-4799-3EE6-8810B445AAAB}"/>
                </a:ext>
              </a:extLst>
            </p:cNvPr>
            <p:cNvPicPr>
              <a:picLocks noChangeAspect="1"/>
            </p:cNvPicPr>
            <p:nvPr/>
          </p:nvPicPr>
          <p:blipFill>
            <a:blip r:embed="rId10">
              <a:extLst>
                <a:ext uri="{28A0092B-C50C-407E-A947-70E740481C1C}">
                  <a14:useLocalDpi xmlns:a14="http://schemas.microsoft.com/office/drawing/2010/main" val="0"/>
                </a:ext>
              </a:extLst>
            </a:blip>
            <a:srcRect l="12090" r="12090"/>
            <a:stretch/>
          </p:blipFill>
          <p:spPr>
            <a:xfrm>
              <a:off x="-90795" y="1625669"/>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4" name="TextBox 43">
              <a:extLst>
                <a:ext uri="{FF2B5EF4-FFF2-40B4-BE49-F238E27FC236}">
                  <a16:creationId xmlns:a16="http://schemas.microsoft.com/office/drawing/2014/main" id="{93B74822-52B4-39E4-8BC4-3ECDF592766A}"/>
                </a:ext>
              </a:extLst>
            </p:cNvPr>
            <p:cNvSpPr txBox="1"/>
            <p:nvPr/>
          </p:nvSpPr>
          <p:spPr>
            <a:xfrm>
              <a:off x="1060835" y="1545193"/>
              <a:ext cx="3358716" cy="646331"/>
            </a:xfrm>
            <a:prstGeom prst="rect">
              <a:avLst/>
            </a:prstGeom>
            <a:noFill/>
          </p:spPr>
          <p:txBody>
            <a:bodyPr wrap="square" rtlCol="0">
              <a:spAutoFit/>
            </a:bodyPr>
            <a:lstStyle/>
            <a:p>
              <a:pPr algn="ctr"/>
              <a:r>
                <a:rPr lang="en-NZ" sz="3600" dirty="0">
                  <a:solidFill>
                    <a:schemeClr val="bg1"/>
                  </a:solidFill>
                </a:rPr>
                <a:t>November 1969</a:t>
              </a:r>
            </a:p>
          </p:txBody>
        </p:sp>
      </p:grpSp>
      <p:grpSp>
        <p:nvGrpSpPr>
          <p:cNvPr id="54" name="Group 53">
            <a:extLst>
              <a:ext uri="{FF2B5EF4-FFF2-40B4-BE49-F238E27FC236}">
                <a16:creationId xmlns:a16="http://schemas.microsoft.com/office/drawing/2014/main" id="{D81E50A7-621B-CDA2-171C-42F399E154C0}"/>
              </a:ext>
            </a:extLst>
          </p:cNvPr>
          <p:cNvGrpSpPr/>
          <p:nvPr/>
        </p:nvGrpSpPr>
        <p:grpSpPr>
          <a:xfrm>
            <a:off x="3290926" y="1462029"/>
            <a:ext cx="5642631" cy="4198970"/>
            <a:chOff x="3673050" y="1402186"/>
            <a:chExt cx="5642631" cy="4198970"/>
          </a:xfrm>
        </p:grpSpPr>
        <p:pic>
          <p:nvPicPr>
            <p:cNvPr id="55" name="Picture 54">
              <a:extLst>
                <a:ext uri="{FF2B5EF4-FFF2-40B4-BE49-F238E27FC236}">
                  <a16:creationId xmlns:a16="http://schemas.microsoft.com/office/drawing/2014/main" id="{0C273101-93FA-CBAA-A850-57790A333BA0}"/>
                </a:ext>
              </a:extLst>
            </p:cNvPr>
            <p:cNvPicPr>
              <a:picLocks noChangeAspect="1"/>
            </p:cNvPicPr>
            <p:nvPr/>
          </p:nvPicPr>
          <p:blipFill>
            <a:blip r:embed="rId11">
              <a:extLst>
                <a:ext uri="{28A0092B-C50C-407E-A947-70E740481C1C}">
                  <a14:useLocalDpi xmlns:a14="http://schemas.microsoft.com/office/drawing/2010/main" val="0"/>
                </a:ext>
              </a:extLst>
            </a:blip>
            <a:srcRect l="12620" r="12620"/>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TextBox 55">
              <a:extLst>
                <a:ext uri="{FF2B5EF4-FFF2-40B4-BE49-F238E27FC236}">
                  <a16:creationId xmlns:a16="http://schemas.microsoft.com/office/drawing/2014/main" id="{C42128F9-31EE-F2EE-BEA8-1E7395FA36AD}"/>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February 1971</a:t>
              </a:r>
            </a:p>
          </p:txBody>
        </p:sp>
      </p:grpSp>
      <p:grpSp>
        <p:nvGrpSpPr>
          <p:cNvPr id="57" name="Group 56">
            <a:extLst>
              <a:ext uri="{FF2B5EF4-FFF2-40B4-BE49-F238E27FC236}">
                <a16:creationId xmlns:a16="http://schemas.microsoft.com/office/drawing/2014/main" id="{EA8211B6-08CF-F9C8-B217-A6D957595E81}"/>
              </a:ext>
            </a:extLst>
          </p:cNvPr>
          <p:cNvGrpSpPr/>
          <p:nvPr/>
        </p:nvGrpSpPr>
        <p:grpSpPr>
          <a:xfrm>
            <a:off x="3283935" y="1480030"/>
            <a:ext cx="5642631" cy="4198970"/>
            <a:chOff x="3673050" y="1402186"/>
            <a:chExt cx="5642631" cy="4198970"/>
          </a:xfrm>
        </p:grpSpPr>
        <p:pic>
          <p:nvPicPr>
            <p:cNvPr id="58" name="Picture 57">
              <a:extLst>
                <a:ext uri="{FF2B5EF4-FFF2-40B4-BE49-F238E27FC236}">
                  <a16:creationId xmlns:a16="http://schemas.microsoft.com/office/drawing/2014/main" id="{DC3175D1-58E3-554F-42CC-00B1AD811981}"/>
                </a:ext>
              </a:extLst>
            </p:cNvPr>
            <p:cNvPicPr>
              <a:picLocks noChangeAspect="1"/>
            </p:cNvPicPr>
            <p:nvPr/>
          </p:nvPicPr>
          <p:blipFill>
            <a:blip r:embed="rId12">
              <a:extLst>
                <a:ext uri="{28A0092B-C50C-407E-A947-70E740481C1C}">
                  <a14:useLocalDpi xmlns:a14="http://schemas.microsoft.com/office/drawing/2010/main" val="0"/>
                </a:ext>
              </a:extLst>
            </a:blip>
            <a:srcRect l="12515" r="12515"/>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9" name="TextBox 58">
              <a:extLst>
                <a:ext uri="{FF2B5EF4-FFF2-40B4-BE49-F238E27FC236}">
                  <a16:creationId xmlns:a16="http://schemas.microsoft.com/office/drawing/2014/main" id="{4E368241-4D47-F8F0-464A-2B2F0284089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July 1971</a:t>
              </a:r>
            </a:p>
          </p:txBody>
        </p:sp>
      </p:grpSp>
      <p:grpSp>
        <p:nvGrpSpPr>
          <p:cNvPr id="60" name="Group 59">
            <a:extLst>
              <a:ext uri="{FF2B5EF4-FFF2-40B4-BE49-F238E27FC236}">
                <a16:creationId xmlns:a16="http://schemas.microsoft.com/office/drawing/2014/main" id="{0C4A293F-7F4F-5F6D-9770-9A7DB03BEE13}"/>
              </a:ext>
            </a:extLst>
          </p:cNvPr>
          <p:cNvGrpSpPr/>
          <p:nvPr/>
        </p:nvGrpSpPr>
        <p:grpSpPr>
          <a:xfrm>
            <a:off x="3273864" y="1470418"/>
            <a:ext cx="5642631" cy="4198970"/>
            <a:chOff x="3673050" y="1402186"/>
            <a:chExt cx="5642631" cy="4198970"/>
          </a:xfrm>
        </p:grpSpPr>
        <p:pic>
          <p:nvPicPr>
            <p:cNvPr id="61" name="Picture 60">
              <a:extLst>
                <a:ext uri="{FF2B5EF4-FFF2-40B4-BE49-F238E27FC236}">
                  <a16:creationId xmlns:a16="http://schemas.microsoft.com/office/drawing/2014/main" id="{ABBC0BEE-9B66-2299-6C76-CBF2CB2892A9}"/>
                </a:ext>
              </a:extLst>
            </p:cNvPr>
            <p:cNvPicPr>
              <a:picLocks noChangeAspect="1"/>
            </p:cNvPicPr>
            <p:nvPr/>
          </p:nvPicPr>
          <p:blipFill>
            <a:blip r:embed="rId13">
              <a:extLst>
                <a:ext uri="{28A0092B-C50C-407E-A947-70E740481C1C}">
                  <a14:useLocalDpi xmlns:a14="http://schemas.microsoft.com/office/drawing/2010/main" val="0"/>
                </a:ext>
              </a:extLst>
            </a:blip>
            <a:srcRect l="13623" r="13623"/>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TextBox 61">
              <a:extLst>
                <a:ext uri="{FF2B5EF4-FFF2-40B4-BE49-F238E27FC236}">
                  <a16:creationId xmlns:a16="http://schemas.microsoft.com/office/drawing/2014/main" id="{C0788E76-8378-506B-6469-1F205BF88FE3}"/>
                </a:ext>
              </a:extLst>
            </p:cNvPr>
            <p:cNvSpPr txBox="1"/>
            <p:nvPr/>
          </p:nvSpPr>
          <p:spPr>
            <a:xfrm>
              <a:off x="4724391" y="1402186"/>
              <a:ext cx="3442005" cy="646331"/>
            </a:xfrm>
            <a:prstGeom prst="rect">
              <a:avLst/>
            </a:prstGeom>
            <a:noFill/>
          </p:spPr>
          <p:txBody>
            <a:bodyPr wrap="square" rtlCol="0">
              <a:spAutoFit/>
            </a:bodyPr>
            <a:lstStyle/>
            <a:p>
              <a:pPr algn="ctr"/>
              <a:r>
                <a:rPr lang="en-NZ" sz="3600" dirty="0">
                  <a:solidFill>
                    <a:schemeClr val="bg1"/>
                  </a:solidFill>
                </a:rPr>
                <a:t>April 1972</a:t>
              </a:r>
            </a:p>
          </p:txBody>
        </p:sp>
      </p:grpSp>
      <p:grpSp>
        <p:nvGrpSpPr>
          <p:cNvPr id="48" name="Group 47">
            <a:extLst>
              <a:ext uri="{FF2B5EF4-FFF2-40B4-BE49-F238E27FC236}">
                <a16:creationId xmlns:a16="http://schemas.microsoft.com/office/drawing/2014/main" id="{CB8172F8-6E76-B638-EC80-343136EBDD74}"/>
              </a:ext>
            </a:extLst>
          </p:cNvPr>
          <p:cNvGrpSpPr/>
          <p:nvPr/>
        </p:nvGrpSpPr>
        <p:grpSpPr>
          <a:xfrm>
            <a:off x="3278110" y="1492939"/>
            <a:ext cx="5642631" cy="4189640"/>
            <a:chOff x="3673050" y="1411516"/>
            <a:chExt cx="5642631" cy="4189640"/>
          </a:xfrm>
        </p:grpSpPr>
        <p:pic>
          <p:nvPicPr>
            <p:cNvPr id="49" name="Picture 48">
              <a:extLst>
                <a:ext uri="{FF2B5EF4-FFF2-40B4-BE49-F238E27FC236}">
                  <a16:creationId xmlns:a16="http://schemas.microsoft.com/office/drawing/2014/main" id="{C228BE32-BEB3-0825-F099-17CB970F0380}"/>
                </a:ext>
              </a:extLst>
            </p:cNvPr>
            <p:cNvPicPr>
              <a:picLocks noChangeAspect="1"/>
            </p:cNvPicPr>
            <p:nvPr/>
          </p:nvPicPr>
          <p:blipFill>
            <a:blip r:embed="rId14">
              <a:extLst>
                <a:ext uri="{28A0092B-C50C-407E-A947-70E740481C1C}">
                  <a14:useLocalDpi xmlns:a14="http://schemas.microsoft.com/office/drawing/2010/main" val="0"/>
                </a:ext>
              </a:extLst>
            </a:blip>
            <a:srcRect t="8757" b="8757"/>
            <a:stretch/>
          </p:blipFill>
          <p:spPr>
            <a:xfrm>
              <a:off x="3673050" y="1411516"/>
              <a:ext cx="5642631" cy="4189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a:extLst>
                <a:ext uri="{FF2B5EF4-FFF2-40B4-BE49-F238E27FC236}">
                  <a16:creationId xmlns:a16="http://schemas.microsoft.com/office/drawing/2014/main" id="{B1EC5E43-F57C-E891-35BB-89654D57E8B6}"/>
                </a:ext>
              </a:extLst>
            </p:cNvPr>
            <p:cNvSpPr txBox="1"/>
            <p:nvPr/>
          </p:nvSpPr>
          <p:spPr>
            <a:xfrm>
              <a:off x="4779187" y="1420895"/>
              <a:ext cx="3442005" cy="646331"/>
            </a:xfrm>
            <a:prstGeom prst="rect">
              <a:avLst/>
            </a:prstGeom>
            <a:noFill/>
          </p:spPr>
          <p:txBody>
            <a:bodyPr wrap="square" rtlCol="0">
              <a:spAutoFit/>
            </a:bodyPr>
            <a:lstStyle/>
            <a:p>
              <a:r>
                <a:rPr lang="en-NZ" sz="3600" dirty="0">
                  <a:solidFill>
                    <a:schemeClr val="bg1"/>
                  </a:solidFill>
                </a:rPr>
                <a:t>December 1972</a:t>
              </a:r>
            </a:p>
          </p:txBody>
        </p:sp>
      </p:grpSp>
      <p:sp>
        <p:nvSpPr>
          <p:cNvPr id="6" name="Title 1">
            <a:extLst>
              <a:ext uri="{FF2B5EF4-FFF2-40B4-BE49-F238E27FC236}">
                <a16:creationId xmlns:a16="http://schemas.microsoft.com/office/drawing/2014/main" id="{C2745F3C-9FBA-FCD5-D5D0-044F324D764C}"/>
              </a:ext>
            </a:extLst>
          </p:cNvPr>
          <p:cNvSpPr txBox="1">
            <a:spLocks/>
          </p:cNvSpPr>
          <p:nvPr/>
        </p:nvSpPr>
        <p:spPr>
          <a:xfrm>
            <a:off x="3231619" y="-106475"/>
            <a:ext cx="63627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a:solidFill>
                  <a:schemeClr val="bg1"/>
                </a:solidFill>
              </a:rPr>
              <a:t>History of humans in space</a:t>
            </a:r>
            <a:endParaRPr lang="en-NZ" dirty="0">
              <a:solidFill>
                <a:schemeClr val="bg1"/>
              </a:solidFill>
            </a:endParaRPr>
          </a:p>
        </p:txBody>
      </p:sp>
    </p:spTree>
    <p:extLst>
      <p:ext uri="{BB962C8B-B14F-4D97-AF65-F5344CB8AC3E}">
        <p14:creationId xmlns:p14="http://schemas.microsoft.com/office/powerpoint/2010/main" val="354374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randombar(horizontal)">
                                      <p:cBhvr>
                                        <p:cTn id="12" dur="500"/>
                                        <p:tgtEl>
                                          <p:spTgt spid="41"/>
                                        </p:tgtEl>
                                      </p:cBhvr>
                                    </p:animEffect>
                                  </p:childTnLst>
                                </p:cTn>
                              </p:par>
                              <p:par>
                                <p:cTn id="13" presetID="2" presetClass="entr" presetSubtype="1"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750" fill="hold"/>
                                        <p:tgtEl>
                                          <p:spTgt spid="36"/>
                                        </p:tgtEl>
                                        <p:attrNameLst>
                                          <p:attrName>ppt_x</p:attrName>
                                        </p:attrNameLst>
                                      </p:cBhvr>
                                      <p:tavLst>
                                        <p:tav tm="0">
                                          <p:val>
                                            <p:strVal val="#ppt_x"/>
                                          </p:val>
                                        </p:tav>
                                        <p:tav tm="100000">
                                          <p:val>
                                            <p:strVal val="#ppt_x"/>
                                          </p:val>
                                        </p:tav>
                                      </p:tavLst>
                                    </p:anim>
                                    <p:anim calcmode="lin" valueType="num">
                                      <p:cBhvr additive="base">
                                        <p:cTn id="16" dur="75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750" fill="hold"/>
                                        <p:tgtEl>
                                          <p:spTgt spid="17"/>
                                        </p:tgtEl>
                                        <p:attrNameLst>
                                          <p:attrName>ppt_x</p:attrName>
                                        </p:attrNameLst>
                                      </p:cBhvr>
                                      <p:tavLst>
                                        <p:tav tm="0">
                                          <p:val>
                                            <p:strVal val="#ppt_x"/>
                                          </p:val>
                                        </p:tav>
                                        <p:tav tm="100000">
                                          <p:val>
                                            <p:strVal val="#ppt_x"/>
                                          </p:val>
                                        </p:tav>
                                      </p:tavLst>
                                    </p:anim>
                                    <p:anim calcmode="lin" valueType="num">
                                      <p:cBhvr additive="base">
                                        <p:cTn id="22" dur="750" fill="hold"/>
                                        <p:tgtEl>
                                          <p:spTgt spid="17"/>
                                        </p:tgtEl>
                                        <p:attrNameLst>
                                          <p:attrName>ppt_y</p:attrName>
                                        </p:attrNameLst>
                                      </p:cBhvr>
                                      <p:tavLst>
                                        <p:tav tm="0">
                                          <p:val>
                                            <p:strVal val="0-#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750"/>
                            </p:stCondLst>
                            <p:childTnLst>
                              <p:par>
                                <p:cTn id="26" presetID="2" presetClass="entr" presetSubtype="1"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750" fill="hold"/>
                                        <p:tgtEl>
                                          <p:spTgt spid="18"/>
                                        </p:tgtEl>
                                        <p:attrNameLst>
                                          <p:attrName>ppt_x</p:attrName>
                                        </p:attrNameLst>
                                      </p:cBhvr>
                                      <p:tavLst>
                                        <p:tav tm="0">
                                          <p:val>
                                            <p:strVal val="#ppt_x"/>
                                          </p:val>
                                        </p:tav>
                                        <p:tav tm="100000">
                                          <p:val>
                                            <p:strVal val="#ppt_x"/>
                                          </p:val>
                                        </p:tav>
                                      </p:tavLst>
                                    </p:anim>
                                    <p:anim calcmode="lin" valueType="num">
                                      <p:cBhvr additive="base">
                                        <p:cTn id="29" dur="750" fill="hold"/>
                                        <p:tgtEl>
                                          <p:spTgt spid="18"/>
                                        </p:tgtEl>
                                        <p:attrNameLst>
                                          <p:attrName>ppt_y</p:attrName>
                                        </p:attrNameLst>
                                      </p:cBhvr>
                                      <p:tavLst>
                                        <p:tav tm="0">
                                          <p:val>
                                            <p:strVal val="0-#ppt_h/2"/>
                                          </p:val>
                                        </p:tav>
                                        <p:tav tm="100000">
                                          <p:val>
                                            <p:strVal val="#ppt_y"/>
                                          </p:val>
                                        </p:tav>
                                      </p:tavLst>
                                    </p:anim>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1500"/>
                            </p:stCondLst>
                            <p:childTnLst>
                              <p:par>
                                <p:cTn id="33" presetID="2" presetClass="entr" presetSubtype="1"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par>
                          <p:cTn id="39" fill="hold">
                            <p:stCondLst>
                              <p:cond delay="2250"/>
                            </p:stCondLst>
                            <p:childTnLst>
                              <p:par>
                                <p:cTn id="40" presetID="2" presetClass="entr" presetSubtype="1"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0-#ppt_h/2"/>
                                          </p:val>
                                        </p:tav>
                                        <p:tav tm="100000">
                                          <p:val>
                                            <p:strVal val="#ppt_y"/>
                                          </p:val>
                                        </p:tav>
                                      </p:tavLst>
                                    </p:anim>
                                  </p:childTnLst>
                                </p:cTn>
                              </p:par>
                              <p:par>
                                <p:cTn id="44" presetID="1" presetClass="entr" presetSubtype="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childTnLst>
                          </p:cTn>
                        </p:par>
                        <p:par>
                          <p:cTn id="46" fill="hold">
                            <p:stCondLst>
                              <p:cond delay="3000"/>
                            </p:stCondLst>
                            <p:childTnLst>
                              <p:par>
                                <p:cTn id="47" presetID="2" presetClass="entr" presetSubtype="1"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750" fill="hold"/>
                                        <p:tgtEl>
                                          <p:spTgt spid="21"/>
                                        </p:tgtEl>
                                        <p:attrNameLst>
                                          <p:attrName>ppt_x</p:attrName>
                                        </p:attrNameLst>
                                      </p:cBhvr>
                                      <p:tavLst>
                                        <p:tav tm="0">
                                          <p:val>
                                            <p:strVal val="#ppt_x"/>
                                          </p:val>
                                        </p:tav>
                                        <p:tav tm="100000">
                                          <p:val>
                                            <p:strVal val="#ppt_x"/>
                                          </p:val>
                                        </p:tav>
                                      </p:tavLst>
                                    </p:anim>
                                    <p:anim calcmode="lin" valueType="num">
                                      <p:cBhvr additive="base">
                                        <p:cTn id="50" dur="750" fill="hold"/>
                                        <p:tgtEl>
                                          <p:spTgt spid="21"/>
                                        </p:tgtEl>
                                        <p:attrNameLst>
                                          <p:attrName>ppt_y</p:attrName>
                                        </p:attrNameLst>
                                      </p:cBhvr>
                                      <p:tavLst>
                                        <p:tav tm="0">
                                          <p:val>
                                            <p:strVal val="0-#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14158</TotalTime>
  <Words>4224</Words>
  <Application>Microsoft Office PowerPoint</Application>
  <PresentationFormat>Widescreen</PresentationFormat>
  <Paragraphs>281</Paragraphs>
  <Slides>37</Slides>
  <Notes>36</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Yu Mincho Demibold</vt:lpstr>
      <vt:lpstr>Amasis MT Pro Medium</vt:lpstr>
      <vt:lpstr>Aptos</vt:lpstr>
      <vt:lpstr>Aptos Display</vt:lpstr>
      <vt:lpstr>Arial</vt:lpstr>
      <vt:lpstr>Calibri</vt:lpstr>
      <vt:lpstr>Centaur</vt:lpstr>
      <vt:lpstr>Comic Sans MS</vt:lpstr>
      <vt:lpstr>Office Theme</vt:lpstr>
      <vt:lpstr>https://satellitemap.space/ </vt:lpstr>
      <vt:lpstr>PowerPoint Presentation</vt:lpstr>
      <vt:lpstr>PowerPoint Presentation</vt:lpstr>
      <vt:lpstr>PowerPoint Presentation</vt:lpstr>
      <vt:lpstr>Analysing the trends</vt:lpstr>
      <vt:lpstr>PowerPoint Presentation</vt:lpstr>
      <vt:lpstr>A Nuclear Rivalry becomes a Race to Space</vt:lpstr>
      <vt:lpstr>PowerPoint Presentation</vt:lpstr>
      <vt:lpstr>PowerPoint Presentation</vt:lpstr>
      <vt:lpstr>History of humans in space</vt:lpstr>
      <vt:lpstr>The Rise of China</vt:lpstr>
      <vt:lpstr>PowerPoint Presentation</vt:lpstr>
      <vt:lpstr>A Cool Resource on the Moon</vt:lpstr>
      <vt:lpstr>21st century space race? International cooperation and competition</vt:lpstr>
      <vt:lpstr>Space! What is it good for?</vt:lpstr>
      <vt:lpstr>Buy yourself a ride to space with…</vt:lpstr>
      <vt:lpstr>PowerPoint Presentation</vt:lpstr>
      <vt:lpstr>America Chooses to Go to the Moon…  for better reasons this time?</vt:lpstr>
      <vt:lpstr>PowerPoint Presentation</vt:lpstr>
      <vt:lpstr>PowerPoint Presentation</vt:lpstr>
      <vt:lpstr>PowerPoint Presentation</vt:lpstr>
      <vt:lpstr>PowerPoint Presentation</vt:lpstr>
      <vt:lpstr>All “super heavy lift” launch vehicles to have flown</vt:lpstr>
      <vt:lpstr>PowerPoint Presentation</vt:lpstr>
      <vt:lpstr>PowerPoint Presentation</vt:lpstr>
      <vt:lpstr>PowerPoint Presentation</vt:lpstr>
      <vt:lpstr>Artemis III 2027?</vt:lpstr>
      <vt:lpstr>2030s and beyond?</vt:lpstr>
      <vt:lpstr>Outer Space Treaty (1967)</vt:lpstr>
      <vt:lpstr>Artemis Accords (2020) Principles for Cooperation in the Civil Exploration and Use of the Moon, Mars, Comets, and Asteroids for Peaceful Purposes</vt:lpstr>
      <vt:lpstr>PowerPoint Presentation</vt:lpstr>
      <vt:lpstr>More space = more good?</vt:lpstr>
      <vt:lpstr>PowerPoint Presentation</vt:lpstr>
      <vt:lpstr>Watch spacecraft launch to the Moon Thursday 1pm</vt:lpstr>
      <vt:lpstr>The Moon is a Harsh Mistress Robotic landing attempts so far this century</vt:lpstr>
      <vt:lpstr>PowerPoint Presentation</vt:lpstr>
      <vt:lpstr>Apollo XI-XVII 1969-72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Song of Ice and Solar Flares</dc:title>
  <dc:creator>Daniel Wrench</dc:creator>
  <cp:lastModifiedBy>Daniel Wrench</cp:lastModifiedBy>
  <cp:revision>2066</cp:revision>
  <dcterms:created xsi:type="dcterms:W3CDTF">2024-05-24T23:10:58Z</dcterms:created>
  <dcterms:modified xsi:type="dcterms:W3CDTF">2025-02-23T09:12:26Z</dcterms:modified>
</cp:coreProperties>
</file>